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charts/chart11.xml" ContentType="application/vnd.openxmlformats-officedocument.drawingml.chart+xml"/>
  <Override PartName="/ppt/notesSlides/notesSlide77.xml" ContentType="application/vnd.openxmlformats-officedocument.presentationml.notesSlide+xml"/>
  <Override PartName="/ppt/charts/chart12.xml" ContentType="application/vnd.openxmlformats-officedocument.drawingml.chart+xml"/>
  <Override PartName="/ppt/notesSlides/notesSlide7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39" r:id="rId1"/>
  </p:sldMasterIdLst>
  <p:notesMasterIdLst>
    <p:notesMasterId r:id="rId85"/>
  </p:notesMasterIdLst>
  <p:handoutMasterIdLst>
    <p:handoutMasterId r:id="rId86"/>
  </p:handoutMasterIdLst>
  <p:sldIdLst>
    <p:sldId id="257" r:id="rId2"/>
    <p:sldId id="998" r:id="rId3"/>
    <p:sldId id="997" r:id="rId4"/>
    <p:sldId id="1000" r:id="rId5"/>
    <p:sldId id="1003" r:id="rId6"/>
    <p:sldId id="1009" r:id="rId7"/>
    <p:sldId id="1005" r:id="rId8"/>
    <p:sldId id="1007" r:id="rId9"/>
    <p:sldId id="1008" r:id="rId10"/>
    <p:sldId id="1002" r:id="rId11"/>
    <p:sldId id="1004" r:id="rId12"/>
    <p:sldId id="1006" r:id="rId13"/>
    <p:sldId id="1010" r:id="rId14"/>
    <p:sldId id="1015" r:id="rId15"/>
    <p:sldId id="1016" r:id="rId16"/>
    <p:sldId id="1018" r:id="rId17"/>
    <p:sldId id="1017" r:id="rId18"/>
    <p:sldId id="1019" r:id="rId19"/>
    <p:sldId id="1023" r:id="rId20"/>
    <p:sldId id="1024" r:id="rId21"/>
    <p:sldId id="1069" r:id="rId22"/>
    <p:sldId id="1060" r:id="rId23"/>
    <p:sldId id="1025" r:id="rId24"/>
    <p:sldId id="1026" r:id="rId25"/>
    <p:sldId id="1027" r:id="rId26"/>
    <p:sldId id="1072" r:id="rId27"/>
    <p:sldId id="1071" r:id="rId28"/>
    <p:sldId id="1073" r:id="rId29"/>
    <p:sldId id="1074" r:id="rId30"/>
    <p:sldId id="1066" r:id="rId31"/>
    <p:sldId id="1070" r:id="rId32"/>
    <p:sldId id="1031" r:id="rId33"/>
    <p:sldId id="1028" r:id="rId34"/>
    <p:sldId id="1029" r:id="rId35"/>
    <p:sldId id="1030" r:id="rId36"/>
    <p:sldId id="1078" r:id="rId37"/>
    <p:sldId id="1032" r:id="rId38"/>
    <p:sldId id="1079" r:id="rId39"/>
    <p:sldId id="1075" r:id="rId40"/>
    <p:sldId id="1067" r:id="rId41"/>
    <p:sldId id="1034" r:id="rId42"/>
    <p:sldId id="1035" r:id="rId43"/>
    <p:sldId id="1056" r:id="rId44"/>
    <p:sldId id="1057" r:id="rId45"/>
    <p:sldId id="1068" r:id="rId46"/>
    <p:sldId id="1077" r:id="rId47"/>
    <p:sldId id="1080" r:id="rId48"/>
    <p:sldId id="1061" r:id="rId49"/>
    <p:sldId id="1065" r:id="rId50"/>
    <p:sldId id="1044" r:id="rId51"/>
    <p:sldId id="1045" r:id="rId52"/>
    <p:sldId id="1081" r:id="rId53"/>
    <p:sldId id="1046" r:id="rId54"/>
    <p:sldId id="1036" r:id="rId55"/>
    <p:sldId id="1037" r:id="rId56"/>
    <p:sldId id="1038" r:id="rId57"/>
    <p:sldId id="1039" r:id="rId58"/>
    <p:sldId id="1052" r:id="rId59"/>
    <p:sldId id="1053" r:id="rId60"/>
    <p:sldId id="1054" r:id="rId61"/>
    <p:sldId id="1062" r:id="rId62"/>
    <p:sldId id="1084" r:id="rId63"/>
    <p:sldId id="1063" r:id="rId64"/>
    <p:sldId id="1082" r:id="rId65"/>
    <p:sldId id="1076" r:id="rId66"/>
    <p:sldId id="1083" r:id="rId67"/>
    <p:sldId id="1085" r:id="rId68"/>
    <p:sldId id="1058" r:id="rId69"/>
    <p:sldId id="1055" r:id="rId70"/>
    <p:sldId id="1040" r:id="rId71"/>
    <p:sldId id="1041" r:id="rId72"/>
    <p:sldId id="1047" r:id="rId73"/>
    <p:sldId id="1048" r:id="rId74"/>
    <p:sldId id="1049" r:id="rId75"/>
    <p:sldId id="1020" r:id="rId76"/>
    <p:sldId id="1022" r:id="rId77"/>
    <p:sldId id="1021" r:id="rId78"/>
    <p:sldId id="1042" r:id="rId79"/>
    <p:sldId id="1050" r:id="rId80"/>
    <p:sldId id="1011" r:id="rId81"/>
    <p:sldId id="1012" r:id="rId82"/>
    <p:sldId id="1013" r:id="rId83"/>
    <p:sldId id="1014" r:id="rId84"/>
  </p:sldIdLst>
  <p:sldSz cx="9144000" cy="6858000" type="screen4x3"/>
  <p:notesSz cx="6735763" cy="98663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ika Malinowska" initials="MM" lastIdx="0" clrIdx="0">
    <p:extLst>
      <p:ext uri="{19B8F6BF-5375-455C-9EA6-DF929625EA0E}">
        <p15:presenceInfo xmlns:p15="http://schemas.microsoft.com/office/powerpoint/2012/main" userId="Monika Malinowsk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904F"/>
    <a:srgbClr val="EBA46F"/>
    <a:srgbClr val="E1792B"/>
    <a:srgbClr val="EE9410"/>
    <a:srgbClr val="F2C3A0"/>
    <a:srgbClr val="F7DAC5"/>
    <a:srgbClr val="80A0E0"/>
    <a:srgbClr val="CCA280"/>
    <a:srgbClr val="E2CBB8"/>
    <a:srgbClr val="27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23" autoAdjust="0"/>
    <p:restoredTop sz="83890" autoAdjust="0"/>
  </p:normalViewPr>
  <p:slideViewPr>
    <p:cSldViewPr>
      <p:cViewPr varScale="1">
        <p:scale>
          <a:sx n="97" d="100"/>
          <a:sy n="97" d="100"/>
        </p:scale>
        <p:origin x="162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276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12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6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7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8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 w="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6805696802919329E-2"/>
          <c:y val="0.16074678269257592"/>
          <c:w val="0.76232466637416929"/>
          <c:h val="0.7417947834645668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0800" dist="1371600" dir="5400000" algn="ctr" rotWithShape="0">
                <a:srgbClr val="000000">
                  <a:alpha val="43137"/>
                </a:srgbClr>
              </a:outerShdw>
            </a:effectLst>
            <a:sp3d/>
          </c:spPr>
          <c:invertIfNegative val="0"/>
          <c:cat>
            <c:strRef>
              <c:f>Arkusz1!$A$2:$A$3</c:f>
              <c:strCache>
                <c:ptCount val="2"/>
                <c:pt idx="0">
                  <c:v>Dochody</c:v>
                </c:pt>
                <c:pt idx="1">
                  <c:v>Wydatki </c:v>
                </c:pt>
              </c:strCache>
            </c:strRef>
          </c:cat>
          <c:val>
            <c:numRef>
              <c:f>Arkusz1!$B$2:$B$3</c:f>
              <c:numCache>
                <c:formatCode>#,##0.00</c:formatCode>
                <c:ptCount val="2"/>
                <c:pt idx="0" formatCode="General">
                  <c:v>149335136.34999999</c:v>
                </c:pt>
                <c:pt idx="1">
                  <c:v>144169475.65000001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Seria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Arkusz1!$A$2:$A$3</c:f>
              <c:strCache>
                <c:ptCount val="2"/>
                <c:pt idx="0">
                  <c:v>Dochody</c:v>
                </c:pt>
                <c:pt idx="1">
                  <c:v>Wydatki </c:v>
                </c:pt>
              </c:strCache>
            </c:strRef>
          </c:cat>
          <c:val>
            <c:numRef>
              <c:f>Arkusz1!$C$2:$C$3</c:f>
              <c:numCache>
                <c:formatCode>General</c:formatCode>
                <c:ptCount val="2"/>
                <c:pt idx="0">
                  <c:v>22846814.579999998</c:v>
                </c:pt>
                <c:pt idx="1">
                  <c:v>30543639.809999999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gapDepth val="0"/>
        <c:shape val="cylinder"/>
        <c:axId val="453484144"/>
        <c:axId val="453479048"/>
        <c:axId val="0"/>
      </c:bar3DChart>
      <c:catAx>
        <c:axId val="453484144"/>
        <c:scaling>
          <c:orientation val="minMax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53479048"/>
        <c:crosses val="autoZero"/>
        <c:auto val="1"/>
        <c:lblAlgn val="ctr"/>
        <c:lblOffset val="100"/>
        <c:noMultiLvlLbl val="0"/>
      </c:catAx>
      <c:valAx>
        <c:axId val="4534790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53484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2252591690154966E-2"/>
          <c:y val="3.4925389848539989E-2"/>
          <c:w val="0.71377427821522565"/>
          <c:h val="0.81946664199743391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Wolne środki z lat ubiegłych </c:v>
                </c:pt>
              </c:strCache>
            </c:strRef>
          </c:tx>
          <c:spPr>
            <a:gradFill flip="none" rotWithShape="1">
              <a:gsLst>
                <a:gs pos="51000">
                  <a:schemeClr val="accent1">
                    <a:lumMod val="50000"/>
                  </a:schemeClr>
                </a:gs>
                <a:gs pos="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51000">
                    <a:schemeClr val="accent1">
                      <a:lumMod val="50000"/>
                    </a:schemeClr>
                  </a:gs>
                  <a:gs pos="0">
                    <a:schemeClr val="accent3">
                      <a:lumMod val="95000"/>
                      <a:lumOff val="5000"/>
                    </a:schemeClr>
                  </a:gs>
                  <a:gs pos="100000">
                    <a:schemeClr val="accent3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c:spPr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Lbls>
            <c:dLbl>
              <c:idx val="0"/>
              <c:layout>
                <c:manualLayout>
                  <c:x val="1.944444444444444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9753018390082883E-2"/>
                  <c:y val="-1.03058859998596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6931158620070701E-2"/>
                  <c:y val="-1.03058859998596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8342088505076463E-2"/>
                  <c:y val="-7.72941449989489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 baseline="0">
                    <a:solidFill>
                      <a:schemeClr val="tx1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Arkusz1!$B$2:$B$5</c:f>
              <c:numCache>
                <c:formatCode>#,##0</c:formatCode>
                <c:ptCount val="4"/>
                <c:pt idx="0">
                  <c:v>4719610</c:v>
                </c:pt>
                <c:pt idx="1">
                  <c:v>13802141.220000001</c:v>
                </c:pt>
                <c:pt idx="2">
                  <c:v>11738237.76</c:v>
                </c:pt>
                <c:pt idx="3">
                  <c:v>5051147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24394256"/>
        <c:axId val="524393472"/>
        <c:axId val="0"/>
      </c:bar3DChart>
      <c:catAx>
        <c:axId val="5243942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pl-PL"/>
          </a:p>
        </c:txPr>
        <c:crossAx val="524393472"/>
        <c:crosses val="autoZero"/>
        <c:auto val="1"/>
        <c:lblAlgn val="ctr"/>
        <c:lblOffset val="100"/>
        <c:noMultiLvlLbl val="0"/>
      </c:catAx>
      <c:valAx>
        <c:axId val="524393472"/>
        <c:scaling>
          <c:orientation val="minMax"/>
        </c:scaling>
        <c:delete val="0"/>
        <c:axPos val="b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pl-PL"/>
          </a:p>
        </c:txPr>
        <c:crossAx val="5243942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845800870414135"/>
          <c:y val="8.8442028539187367E-2"/>
          <c:w val="0.69597119631822768"/>
          <c:h val="0.7910135819096987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dochody na 1 mieszkańca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8.5279828585860112E-3"/>
                  <c:y val="0.236364181606254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8972175544214018E-3"/>
                  <c:y val="0.248771069771038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2756445209140675E-2"/>
                  <c:y val="0.25413286730394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423184458498912E-2"/>
                  <c:y val="0.280734501353026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2000" b="1">
                    <a:solidFill>
                      <a:schemeClr val="bg1">
                        <a:lumMod val="95000"/>
                      </a:schemeClr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Arkusz1!$B$2:$B$5</c:f>
              <c:numCache>
                <c:formatCode>#,##0</c:formatCode>
                <c:ptCount val="4"/>
                <c:pt idx="0">
                  <c:v>6080</c:v>
                </c:pt>
                <c:pt idx="1">
                  <c:v>6189</c:v>
                </c:pt>
                <c:pt idx="2">
                  <c:v>6415</c:v>
                </c:pt>
                <c:pt idx="3">
                  <c:v>7177</c:v>
                </c:pt>
              </c:numCache>
            </c:numRef>
          </c:val>
          <c:shape val="cylinder"/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wydatki na 1 mieszkańca</c:v>
                </c:pt>
              </c:strCache>
            </c:strRef>
          </c:tx>
          <c:spPr>
            <a:solidFill>
              <a:srgbClr val="EF904F"/>
            </a:solidFill>
          </c:spPr>
          <c:invertIfNegative val="0"/>
          <c:dLbls>
            <c:dLbl>
              <c:idx val="0"/>
              <c:layout>
                <c:manualLayout>
                  <c:x val="1.1395408192860541E-2"/>
                  <c:y val="0.277324905556445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3674552300141996E-3"/>
                  <c:y val="0.357976189254860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3010822257779809E-3"/>
                  <c:y val="0.307269845378519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773447407146852E-3"/>
                  <c:y val="0.333734756253950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2000" b="1">
                    <a:solidFill>
                      <a:schemeClr val="tx1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Arkusz1!$C$2:$C$5</c:f>
              <c:numCache>
                <c:formatCode>#,##0</c:formatCode>
                <c:ptCount val="4"/>
                <c:pt idx="0">
                  <c:v>6063</c:v>
                </c:pt>
                <c:pt idx="1">
                  <c:v>7119</c:v>
                </c:pt>
                <c:pt idx="2">
                  <c:v>6716</c:v>
                </c:pt>
                <c:pt idx="3">
                  <c:v>7282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24396608"/>
        <c:axId val="524394648"/>
        <c:axId val="0"/>
      </c:bar3DChart>
      <c:catAx>
        <c:axId val="524396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pl-PL"/>
          </a:p>
        </c:txPr>
        <c:crossAx val="524394648"/>
        <c:crosses val="autoZero"/>
        <c:auto val="1"/>
        <c:lblAlgn val="ctr"/>
        <c:lblOffset val="100"/>
        <c:noMultiLvlLbl val="0"/>
      </c:catAx>
      <c:valAx>
        <c:axId val="52439464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pl-PL"/>
          </a:p>
        </c:txPr>
        <c:crossAx val="5243966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642923946130542"/>
          <c:y val="0.33953651436007642"/>
          <c:w val="0.13525412717379956"/>
          <c:h val="0.31286675638268879"/>
        </c:manualLayout>
      </c:layout>
      <c:overlay val="0"/>
      <c:txPr>
        <a:bodyPr/>
        <a:lstStyle/>
        <a:p>
          <a:pPr>
            <a:defRPr sz="1400" b="1"/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3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944244422201306"/>
          <c:y val="0.15658380574503278"/>
          <c:w val="0.69511216212684457"/>
          <c:h val="0.7607755902789078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dochody ogółem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2746162930583612E-2"/>
                  <c:y val="-1.76948549908536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2322288674978516E-3"/>
                  <c:y val="-1.12810399979206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5097153265728653E-3"/>
                  <c:y val="-1.65026805144919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370831832474859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Arkusz1!$B$2:$B$5</c:f>
              <c:numCache>
                <c:formatCode>#,##0</c:formatCode>
                <c:ptCount val="4"/>
                <c:pt idx="0">
                  <c:v>147911515</c:v>
                </c:pt>
                <c:pt idx="1">
                  <c:v>150161190</c:v>
                </c:pt>
                <c:pt idx="2">
                  <c:v>154808547</c:v>
                </c:pt>
                <c:pt idx="3">
                  <c:v>172181951</c:v>
                </c:pt>
              </c:numCache>
            </c:numRef>
          </c:val>
          <c:shape val="cylinder"/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kwota zadłużenia</c:v>
                </c:pt>
              </c:strCache>
            </c:strRef>
          </c:tx>
          <c:spPr>
            <a:solidFill>
              <a:srgbClr val="E1792B"/>
            </a:solidFill>
          </c:spPr>
          <c:invertIfNegative val="0"/>
          <c:dLbls>
            <c:dLbl>
              <c:idx val="0"/>
              <c:layout>
                <c:manualLayout>
                  <c:x val="1.0089310069888823E-2"/>
                  <c:y val="-3.23229859294768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030214148295329E-3"/>
                  <c:y val="-1.48908585444131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2931536283481001E-2"/>
                  <c:y val="-2.22219111543500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58900657832479E-2"/>
                  <c:y val="-2.96291895446082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accent2">
                        <a:lumMod val="50000"/>
                      </a:schemeClr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Arkusz1!$C$2:$C$5</c:f>
              <c:numCache>
                <c:formatCode>#,##0</c:formatCode>
                <c:ptCount val="4"/>
                <c:pt idx="0">
                  <c:v>44206403</c:v>
                </c:pt>
                <c:pt idx="1">
                  <c:v>49706403</c:v>
                </c:pt>
                <c:pt idx="2">
                  <c:v>49706403</c:v>
                </c:pt>
                <c:pt idx="3">
                  <c:v>55636303</c:v>
                </c:pt>
              </c:numCache>
            </c:numRef>
          </c:val>
          <c:shape val="cylinder"/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obsługa długu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8.1060189819172138E-3"/>
                  <c:y val="-3.828955497661101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Overflow="overflow" horzOverflow="overflow" vert="horz" wrap="square" lIns="38100" tIns="19050" rIns="38100" bIns="19050" anchor="ctr">
                  <a:spAutoFit/>
                </a:bodyPr>
                <a:lstStyle/>
                <a:p>
                  <a:pPr>
                    <a:defRPr sz="1400" b="1">
                      <a:solidFill>
                        <a:schemeClr val="bg2">
                          <a:lumMod val="25000"/>
                        </a:schemeClr>
                      </a:solidFill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003823938374286E-2"/>
                  <c:y val="-3.495537141171097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Overflow="overflow" horzOverflow="overflow" vert="horz" wrap="square" lIns="38100" tIns="19050" rIns="38100" bIns="19050" anchor="ctr">
                  <a:spAutoFit/>
                </a:bodyPr>
                <a:lstStyle/>
                <a:p>
                  <a:pPr>
                    <a:defRPr sz="1400" b="1">
                      <a:solidFill>
                        <a:schemeClr val="bg2">
                          <a:lumMod val="25000"/>
                        </a:schemeClr>
                      </a:solidFill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717154715406804E-2"/>
                  <c:y val="-3.31958776432038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Overflow="overflow" horzOverflow="overflow" vert="horz" wrap="square" lIns="38100" tIns="19050" rIns="38100" bIns="19050" anchor="ctr">
                  <a:spAutoFit/>
                </a:bodyPr>
                <a:lstStyle/>
                <a:p>
                  <a:pPr>
                    <a:defRPr sz="1400" b="1">
                      <a:solidFill>
                        <a:schemeClr val="bg2">
                          <a:lumMod val="25000"/>
                        </a:schemeClr>
                      </a:solidFill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5009182210580544E-3"/>
                  <c:y val="-3.248179738001095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Overflow="overflow" horzOverflow="overflow" vert="horz" wrap="square" lIns="38100" tIns="19050" rIns="38100" bIns="19050" anchor="ctr">
                  <a:spAutoFit/>
                </a:bodyPr>
                <a:lstStyle/>
                <a:p>
                  <a:pPr>
                    <a:defRPr sz="1400" b="1">
                      <a:solidFill>
                        <a:schemeClr val="bg2">
                          <a:lumMod val="25000"/>
                        </a:schemeClr>
                      </a:solidFill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Overflow="overflow" horzOverflow="overflow" vert="horz" wrap="square" lIns="38100" tIns="19050" rIns="38100" bIns="19050" anchor="ctr">
                <a:spAutoFit/>
              </a:bodyPr>
              <a:lstStyle/>
              <a:p>
                <a:pPr>
                  <a:defRPr sz="1400">
                    <a:solidFill>
                      <a:schemeClr val="bg2">
                        <a:lumMod val="25000"/>
                      </a:schemeClr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Arkusz1!$D$2:$D$5</c:f>
              <c:numCache>
                <c:formatCode>#,##0</c:formatCode>
                <c:ptCount val="4"/>
                <c:pt idx="0">
                  <c:v>398379</c:v>
                </c:pt>
                <c:pt idx="1">
                  <c:v>2354450</c:v>
                </c:pt>
                <c:pt idx="2">
                  <c:v>3116762</c:v>
                </c:pt>
                <c:pt idx="3">
                  <c:v>2833879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24391904"/>
        <c:axId val="524392296"/>
        <c:axId val="0"/>
      </c:bar3DChart>
      <c:catAx>
        <c:axId val="524391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pl-PL"/>
          </a:p>
        </c:txPr>
        <c:crossAx val="524392296"/>
        <c:crosses val="autoZero"/>
        <c:auto val="1"/>
        <c:lblAlgn val="ctr"/>
        <c:lblOffset val="100"/>
        <c:noMultiLvlLbl val="0"/>
      </c:catAx>
      <c:valAx>
        <c:axId val="52439229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pl-PL"/>
          </a:p>
        </c:txPr>
        <c:crossAx val="5243919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62459536308009"/>
          <c:y val="0.40326733206951548"/>
          <c:w val="0.16375401534552225"/>
          <c:h val="0.40125820735834933"/>
        </c:manualLayout>
      </c:layout>
      <c:overlay val="0"/>
      <c:txPr>
        <a:bodyPr/>
        <a:lstStyle/>
        <a:p>
          <a:pPr>
            <a:defRPr sz="1400" b="1"/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439654961084642"/>
          <c:y val="4.5906837774526234E-2"/>
          <c:w val="0.8587333462062976"/>
          <c:h val="0.870099244292005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plan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1.1288410367465349E-2"/>
                  <c:y val="0.411528348701996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2199457897566595E-3"/>
                  <c:y val="0.411528348701996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0332429829279381E-3"/>
                  <c:y val="0.453027005713962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4046699847328786E-3"/>
                  <c:y val="0.411528348701996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Arkusz1!$B$2:$B$5</c:f>
              <c:numCache>
                <c:formatCode>#,##0</c:formatCode>
                <c:ptCount val="4"/>
                <c:pt idx="0">
                  <c:v>156506352</c:v>
                </c:pt>
                <c:pt idx="1">
                  <c:v>179284841.66999999</c:v>
                </c:pt>
                <c:pt idx="2">
                  <c:v>164605725.18000001</c:v>
                </c:pt>
                <c:pt idx="3">
                  <c:v>175172407.36000001</c:v>
                </c:pt>
              </c:numCache>
            </c:numRef>
          </c:val>
          <c:shape val="cylinder"/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wykonanie </c:v>
                </c:pt>
              </c:strCache>
            </c:strRef>
          </c:tx>
          <c:spPr>
            <a:solidFill>
              <a:srgbClr val="EF904F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5.7675561343295614E-3"/>
                  <c:y val="0.387320798778349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1036861724892318E-3"/>
                  <c:y val="0.428819455790315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4751131742941722E-3"/>
                  <c:y val="0.453027005713962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8465401760991136E-3"/>
                  <c:y val="0.411528348701996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Arkusz1!$C$2:$C$5</c:f>
              <c:numCache>
                <c:formatCode>#,##0</c:formatCode>
                <c:ptCount val="4"/>
                <c:pt idx="0">
                  <c:v>147911515</c:v>
                </c:pt>
                <c:pt idx="1">
                  <c:v>150161190.47999999</c:v>
                </c:pt>
                <c:pt idx="2">
                  <c:v>154808547.37</c:v>
                </c:pt>
                <c:pt idx="3">
                  <c:v>172181950.93000001</c:v>
                </c:pt>
              </c:numCache>
            </c:numRef>
          </c:val>
          <c:shape val="cylinder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47722224"/>
        <c:axId val="447724184"/>
        <c:axId val="0"/>
      </c:bar3DChart>
      <c:catAx>
        <c:axId val="447722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47724184"/>
        <c:crosses val="autoZero"/>
        <c:auto val="1"/>
        <c:lblAlgn val="ctr"/>
        <c:lblOffset val="100"/>
        <c:noMultiLvlLbl val="0"/>
      </c:catAx>
      <c:valAx>
        <c:axId val="447724184"/>
        <c:scaling>
          <c:orientation val="minMax"/>
          <c:max val="19000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47722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9140584226573649"/>
          <c:y val="0"/>
          <c:w val="0.1071875091376779"/>
          <c:h val="0.11967670258860126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007086827832771"/>
          <c:y val="5.2494711916540863E-2"/>
          <c:w val="0.8587333462062976"/>
          <c:h val="0.870099244292005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plan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1.016462977617456E-2"/>
                  <c:y val="0.329095519998911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3613720716276947E-3"/>
                  <c:y val="0.375675661887908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4537906905426716E-3"/>
                  <c:y val="0.288968742702057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8270678197936011E-3"/>
                  <c:y val="0.411528254230255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Arkusz1!$B$2:$B$5</c:f>
              <c:numCache>
                <c:formatCode>#,##0</c:formatCode>
                <c:ptCount val="4"/>
                <c:pt idx="0">
                  <c:v>129228736</c:v>
                </c:pt>
                <c:pt idx="1">
                  <c:v>134132203</c:v>
                </c:pt>
                <c:pt idx="2">
                  <c:v>126852571.08</c:v>
                </c:pt>
                <c:pt idx="3">
                  <c:v>150165024.12</c:v>
                </c:pt>
              </c:numCache>
            </c:numRef>
          </c:val>
          <c:shape val="cylinder"/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wykonanie </c:v>
                </c:pt>
              </c:strCache>
            </c:strRef>
          </c:tx>
          <c:spPr>
            <a:solidFill>
              <a:srgbClr val="EF904F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7.2927635679595065E-3"/>
                  <c:y val="0.311172341395173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4299805752958836E-3"/>
                  <c:y val="0.371511725454541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4418856329191177E-3"/>
                  <c:y val="0.278809440674392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0.411528348701996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Arkusz1!$C$2:$C$5</c:f>
              <c:numCache>
                <c:formatCode>#,##0</c:formatCode>
                <c:ptCount val="4"/>
                <c:pt idx="0">
                  <c:v>128266302</c:v>
                </c:pt>
                <c:pt idx="1">
                  <c:v>133860365</c:v>
                </c:pt>
                <c:pt idx="2">
                  <c:v>126255979.31</c:v>
                </c:pt>
                <c:pt idx="3">
                  <c:v>149335136.34999999</c:v>
                </c:pt>
              </c:numCache>
            </c:numRef>
          </c:val>
          <c:shape val="cylinder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24847064"/>
        <c:axId val="524847848"/>
        <c:axId val="0"/>
      </c:bar3DChart>
      <c:catAx>
        <c:axId val="524847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24847848"/>
        <c:crosses val="autoZero"/>
        <c:auto val="1"/>
        <c:lblAlgn val="ctr"/>
        <c:lblOffset val="100"/>
        <c:noMultiLvlLbl val="0"/>
      </c:catAx>
      <c:valAx>
        <c:axId val="524847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524847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9095264843460509"/>
          <c:y val="3.0650222537631874E-2"/>
          <c:w val="0.10904734278016644"/>
          <c:h val="0.134415892787511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439654961084642"/>
          <c:y val="4.5906837774526234E-2"/>
          <c:w val="0.8587333462062976"/>
          <c:h val="0.870099244292005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plan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5.286865382148724E-17"/>
                  <c:y val="0.449568784296298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7675561343295085E-3"/>
                  <c:y val="0.432277677207979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3256671007471711E-3"/>
                  <c:y val="0.421903012954987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0093223235076733E-2"/>
                  <c:y val="0.411528348701996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Arkusz1!$B$2:$B$5</c:f>
              <c:numCache>
                <c:formatCode>#,##0</c:formatCode>
                <c:ptCount val="4"/>
                <c:pt idx="0">
                  <c:v>185900916</c:v>
                </c:pt>
                <c:pt idx="1">
                  <c:v>214597222.94999999</c:v>
                </c:pt>
                <c:pt idx="2">
                  <c:v>177270267.50999999</c:v>
                </c:pt>
                <c:pt idx="3">
                  <c:v>186589049.78</c:v>
                </c:pt>
              </c:numCache>
            </c:numRef>
          </c:val>
          <c:shape val="cylinder"/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wykonanie </c:v>
                </c:pt>
              </c:strCache>
            </c:strRef>
          </c:tx>
          <c:spPr>
            <a:solidFill>
              <a:srgbClr val="EF904F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1.4418890335823904E-3"/>
                  <c:y val="0.349280363184047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4418890335823904E-3"/>
                  <c:y val="0.383862577360685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2094451679119518E-3"/>
                  <c:y val="0.394237241613676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3256671007470653E-3"/>
                  <c:y val="0.39423724161367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Arkusz1!$C$2:$C$5</c:f>
              <c:numCache>
                <c:formatCode>#,##0</c:formatCode>
                <c:ptCount val="4"/>
                <c:pt idx="0">
                  <c:v>147493697</c:v>
                </c:pt>
                <c:pt idx="1">
                  <c:v>172737791.19</c:v>
                </c:pt>
                <c:pt idx="2">
                  <c:v>162057585.52000001</c:v>
                </c:pt>
                <c:pt idx="3">
                  <c:v>174713115.46000001</c:v>
                </c:pt>
              </c:numCache>
            </c:numRef>
          </c:val>
          <c:shape val="cylinder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24848240"/>
        <c:axId val="524851768"/>
        <c:axId val="0"/>
      </c:bar3DChart>
      <c:catAx>
        <c:axId val="524848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24851768"/>
        <c:crosses val="autoZero"/>
        <c:auto val="1"/>
        <c:lblAlgn val="ctr"/>
        <c:lblOffset val="100"/>
        <c:noMultiLvlLbl val="0"/>
      </c:catAx>
      <c:valAx>
        <c:axId val="524851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24848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6499865461535053"/>
          <c:y val="9.7344576092852408E-2"/>
          <c:w val="0.12635001118315511"/>
          <c:h val="0.137874114205175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8457529919107686E-2"/>
          <c:y val="2.0689169014818909E-4"/>
          <c:w val="0.73680685531623669"/>
          <c:h val="0.80338124800871069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24849416"/>
        <c:axId val="524851376"/>
        <c:axId val="0"/>
      </c:bar3DChart>
      <c:catAx>
        <c:axId val="5248494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</a:defRPr>
            </a:pPr>
            <a:endParaRPr lang="pl-PL"/>
          </a:p>
        </c:txPr>
        <c:crossAx val="524851376"/>
        <c:crosses val="autoZero"/>
        <c:auto val="1"/>
        <c:lblAlgn val="ctr"/>
        <c:lblOffset val="100"/>
        <c:noMultiLvlLbl val="0"/>
      </c:catAx>
      <c:valAx>
        <c:axId val="524851376"/>
        <c:scaling>
          <c:orientation val="minMax"/>
        </c:scaling>
        <c:delete val="0"/>
        <c:axPos val="b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100" b="1">
                <a:solidFill>
                  <a:schemeClr val="tx1"/>
                </a:solidFill>
              </a:defRPr>
            </a:pPr>
            <a:endParaRPr lang="pl-PL"/>
          </a:p>
        </c:txPr>
        <c:crossAx val="524849416"/>
        <c:crosses val="autoZero"/>
        <c:crossBetween val="between"/>
      </c:valAx>
      <c:spPr>
        <a:solidFill>
          <a:schemeClr val="bg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229855643044619"/>
          <c:y val="7.5696171933523973E-2"/>
          <c:w val="0.81124311023622053"/>
          <c:h val="0.8145286613211836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Dochody</c:v>
                </c:pt>
              </c:strCache>
            </c:strRef>
          </c:tx>
          <c:spPr>
            <a:solidFill>
              <a:srgbClr val="E1792B"/>
            </a:solidFill>
          </c:spPr>
          <c:invertIfNegative val="0"/>
          <c:dLbls>
            <c:dLbl>
              <c:idx val="0"/>
              <c:layout>
                <c:manualLayout>
                  <c:x val="6.1319815039707955E-3"/>
                  <c:y val="0.201169618900791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9841205383309899E-3"/>
                  <c:y val="0.217219585951637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6997891038925597E-3"/>
                  <c:y val="0.20536150473387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1410456309452208E-3"/>
                  <c:y val="0.137713009056832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Arkusz1!$B$2:$B$5</c:f>
              <c:numCache>
                <c:formatCode>#,##0</c:formatCode>
                <c:ptCount val="4"/>
                <c:pt idx="0">
                  <c:v>147911515</c:v>
                </c:pt>
                <c:pt idx="1">
                  <c:v>150161190.47999999</c:v>
                </c:pt>
                <c:pt idx="2">
                  <c:v>154808547.37</c:v>
                </c:pt>
                <c:pt idx="3">
                  <c:v>172181951</c:v>
                </c:pt>
              </c:numCache>
            </c:numRef>
          </c:val>
          <c:shape val="cylinder"/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Przychody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5.5555555555555558E-3"/>
                  <c:y val="-7.1110613399032133E-3"/>
                </c:manualLayout>
              </c:layout>
              <c:spPr/>
              <c:txPr>
                <a:bodyPr rot="-5400000" vert="horz"/>
                <a:lstStyle/>
                <a:p>
                  <a:pPr>
                    <a:defRPr sz="1600" b="1">
                      <a:solidFill>
                        <a:schemeClr val="tx1"/>
                      </a:solidFill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7720904573820741E-3"/>
                  <c:y val="-7.7992475721875648E-2"/>
                </c:manualLayout>
              </c:layout>
              <c:spPr/>
              <c:txPr>
                <a:bodyPr rot="-5400000" vert="horz"/>
                <a:lstStyle/>
                <a:p>
                  <a:pPr>
                    <a:defRPr sz="1600" b="1">
                      <a:solidFill>
                        <a:schemeClr val="tx1"/>
                      </a:solidFill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676661884311704"/>
                      <c:h val="6.3082222218840217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4.1666666666666683E-3"/>
                  <c:y val="-8.8743527535161126E-3"/>
                </c:manualLayout>
              </c:layout>
              <c:spPr/>
              <c:txPr>
                <a:bodyPr rot="-5400000" vert="horz"/>
                <a:lstStyle/>
                <a:p>
                  <a:pPr>
                    <a:defRPr sz="1600" b="1">
                      <a:solidFill>
                        <a:schemeClr val="tx1"/>
                      </a:solidFill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3333333333334546E-3"/>
                  <c:y val="-1.0296663312352882E-2"/>
                </c:manualLayout>
              </c:layout>
              <c:spPr/>
              <c:txPr>
                <a:bodyPr rot="-5400000" vert="horz"/>
                <a:lstStyle/>
                <a:p>
                  <a:pPr>
                    <a:defRPr sz="1600" b="1">
                      <a:solidFill>
                        <a:schemeClr val="tx1"/>
                      </a:solidFill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>
                    <a:solidFill>
                      <a:schemeClr val="tx1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Arkusz1!$C$2:$C$5</c:f>
              <c:numCache>
                <c:formatCode>#,##0</c:formatCode>
                <c:ptCount val="4"/>
                <c:pt idx="0">
                  <c:v>34385266</c:v>
                </c:pt>
                <c:pt idx="1">
                  <c:v>40680343.109999999</c:v>
                </c:pt>
                <c:pt idx="2">
                  <c:v>17826604.329999998</c:v>
                </c:pt>
                <c:pt idx="3">
                  <c:v>28950035</c:v>
                </c:pt>
              </c:numCache>
            </c:numRef>
          </c:val>
          <c:shape val="cylinder"/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Wydatki</c:v>
                </c:pt>
              </c:strCache>
            </c:strRef>
          </c:tx>
          <c:spPr>
            <a:gradFill flip="none" rotWithShape="1">
              <a:gsLst>
                <a:gs pos="61000">
                  <a:schemeClr val="accent1">
                    <a:lumMod val="50000"/>
                  </a:schemeClr>
                </a:gs>
                <a:gs pos="0">
                  <a:schemeClr val="accent3">
                    <a:lumMod val="0"/>
                    <a:lumOff val="100000"/>
                  </a:schemeClr>
                </a:gs>
                <a:gs pos="5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c:spPr>
          <c:invertIfNegative val="0"/>
          <c:dLbls>
            <c:dLbl>
              <c:idx val="0"/>
              <c:layout>
                <c:manualLayout>
                  <c:x val="6.4171509679001185E-3"/>
                  <c:y val="-3.9630299829699284E-3"/>
                </c:manualLayout>
              </c:layout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 sz="1600" b="1" baseline="0">
                      <a:solidFill>
                        <a:schemeClr val="tx1"/>
                      </a:solidFill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7088671182129135E-2"/>
                  <c:y val="3.1408230135768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825856035153171E-2"/>
                  <c:y val="3.38242478385202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7066762696865097E-2"/>
                  <c:y val="3.1408230135768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 b="1" baseline="0">
                    <a:solidFill>
                      <a:schemeClr val="tx1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Arkusz1!$D$2:$D$5</c:f>
              <c:numCache>
                <c:formatCode>#,##0</c:formatCode>
                <c:ptCount val="4"/>
                <c:pt idx="0">
                  <c:v>147493697</c:v>
                </c:pt>
                <c:pt idx="1">
                  <c:v>172737791.19</c:v>
                </c:pt>
                <c:pt idx="2">
                  <c:v>162057585.52000001</c:v>
                </c:pt>
                <c:pt idx="3">
                  <c:v>174713115</c:v>
                </c:pt>
              </c:numCache>
            </c:numRef>
          </c:val>
          <c:shape val="cylinder"/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Rozchody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9444444444446592E-3"/>
                  <c:y val="-1.42221226798063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0293741308437548E-3"/>
                  <c:y val="-2.3546850958721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1143570254646034E-3"/>
                  <c:y val="-1.32757319201976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0716481693604925E-2"/>
                  <c:y val="-2.10060373809302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Arkusz1!$E$2:$E$5</c:f>
              <c:numCache>
                <c:formatCode>#,##0</c:formatCode>
                <c:ptCount val="4"/>
                <c:pt idx="0">
                  <c:v>4990702</c:v>
                </c:pt>
                <c:pt idx="1">
                  <c:v>5367961.83</c:v>
                </c:pt>
                <c:pt idx="2">
                  <c:v>5162062</c:v>
                </c:pt>
                <c:pt idx="3">
                  <c:v>17533393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24846280"/>
        <c:axId val="524846672"/>
        <c:axId val="0"/>
      </c:bar3DChart>
      <c:catAx>
        <c:axId val="524846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pl-PL"/>
          </a:p>
        </c:txPr>
        <c:crossAx val="524846672"/>
        <c:crosses val="autoZero"/>
        <c:auto val="1"/>
        <c:lblAlgn val="ctr"/>
        <c:lblOffset val="100"/>
        <c:noMultiLvlLbl val="0"/>
      </c:catAx>
      <c:valAx>
        <c:axId val="52484667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000" b="1"/>
            </a:pPr>
            <a:endParaRPr lang="pl-PL"/>
          </a:p>
        </c:txPr>
        <c:crossAx val="5248462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8592158792650921"/>
          <c:y val="0.34261242662535213"/>
          <c:w val="0.11399442257217852"/>
          <c:h val="0.21796075169729995"/>
        </c:manualLayout>
      </c:layout>
      <c:overlay val="0"/>
      <c:txPr>
        <a:bodyPr/>
        <a:lstStyle/>
        <a:p>
          <a:pPr>
            <a:defRPr sz="1200" b="1"/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555713114654266"/>
          <c:y val="0.14778858231809738"/>
          <c:w val="0.83932562335958005"/>
          <c:h val="0.68998203740157482"/>
        </c:manualLayout>
      </c:layout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PRZYCHODY</c:v>
                </c:pt>
              </c:strCache>
            </c:strRef>
          </c:tx>
          <c:spPr>
            <a:ln w="38100" cap="rnd">
              <a:solidFill>
                <a:schemeClr val="accent1">
                  <a:lumMod val="75000"/>
                </a:schemeClr>
              </a:solidFill>
              <a:round/>
              <a:headEnd type="none" w="med" len="sm"/>
              <a:tailEnd type="none" w="med" len="sm"/>
            </a:ln>
            <a:effectLst>
              <a:glow>
                <a:schemeClr val="accent1">
                  <a:alpha val="40000"/>
                </a:schemeClr>
              </a:glow>
            </a:effectLst>
          </c:spPr>
          <c:marker>
            <c:symbol val="diamond"/>
            <c:size val="10"/>
            <c:spPr>
              <a:solidFill>
                <a:schemeClr val="accent1">
                  <a:lumMod val="75000"/>
                </a:schemeClr>
              </a:solidFill>
              <a:ln w="9525">
                <a:noFill/>
              </a:ln>
              <a:effectLst/>
            </c:spPr>
          </c:marker>
          <c:dPt>
            <c:idx val="3"/>
            <c:marker>
              <c:symbol val="diamond"/>
              <c:size val="10"/>
              <c:spPr>
                <a:solidFill>
                  <a:schemeClr val="accent1">
                    <a:lumMod val="75000"/>
                  </a:schemeClr>
                </a:solidFill>
                <a:ln w="9525">
                  <a:noFill/>
                </a:ln>
                <a:effectLst/>
              </c:spPr>
            </c:marker>
            <c:bubble3D val="0"/>
            <c:spPr>
              <a:ln w="38100" cap="rnd">
                <a:solidFill>
                  <a:schemeClr val="accent1">
                    <a:lumMod val="75000"/>
                  </a:schemeClr>
                </a:solidFill>
                <a:round/>
                <a:headEnd type="none" w="med" len="sm"/>
                <a:tailEnd type="none" w="med" len="sm"/>
              </a:ln>
              <a:effectLst>
                <a:glow>
                  <a:schemeClr val="accent1">
                    <a:alpha val="40000"/>
                  </a:schemeClr>
                </a:glow>
              </a:effectLst>
            </c:spPr>
          </c:dPt>
          <c:cat>
            <c:numRef>
              <c:f>Arkusz1!$A$2:$A$5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Arkusz1!$B$2:$B$5</c:f>
              <c:numCache>
                <c:formatCode>#,##0</c:formatCode>
                <c:ptCount val="4"/>
                <c:pt idx="0">
                  <c:v>34385266</c:v>
                </c:pt>
                <c:pt idx="1">
                  <c:v>40680343</c:v>
                </c:pt>
                <c:pt idx="2">
                  <c:v>17826604</c:v>
                </c:pt>
                <c:pt idx="3">
                  <c:v>28950035.489999998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4849024"/>
        <c:axId val="524849808"/>
      </c:lineChart>
      <c:catAx>
        <c:axId val="524849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24849808"/>
        <c:crosses val="autoZero"/>
        <c:auto val="1"/>
        <c:lblAlgn val="ctr"/>
        <c:lblOffset val="100"/>
        <c:noMultiLvlLbl val="0"/>
      </c:catAx>
      <c:valAx>
        <c:axId val="524849808"/>
        <c:scaling>
          <c:orientation val="minMax"/>
          <c:min val="100000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 algn="ctr">
              <a:defRPr lang="pl-PL"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24849024"/>
        <c:crosses val="autoZero"/>
        <c:crossBetween val="between"/>
      </c:valAx>
      <c:spPr>
        <a:gradFill>
          <a:gsLst>
            <a:gs pos="25000">
              <a:schemeClr val="accent1">
                <a:lumMod val="5000"/>
                <a:lumOff val="95000"/>
              </a:schemeClr>
            </a:gs>
            <a:gs pos="93000">
              <a:schemeClr val="accent1">
                <a:lumMod val="45000"/>
                <a:lumOff val="55000"/>
              </a:schemeClr>
            </a:gs>
            <a:gs pos="70000">
              <a:schemeClr val="accent1">
                <a:lumMod val="20000"/>
                <a:lumOff val="80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>
          <a:glow>
            <a:schemeClr val="accent2">
              <a:lumMod val="60000"/>
              <a:lumOff val="40000"/>
            </a:schemeClr>
          </a:glow>
        </a:effectLst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06558835959808"/>
          <c:y val="4.0947756328961353E-2"/>
          <c:w val="0.86993441164040197"/>
          <c:h val="0.86352407384504448"/>
        </c:manualLayout>
      </c:layout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ROZCHODY</c:v>
                </c:pt>
              </c:strCache>
            </c:strRef>
          </c:tx>
          <c:spPr>
            <a:ln w="3810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1">
                  <a:lumMod val="75000"/>
                </a:schemeClr>
              </a:solidFill>
              <a:ln w="9525">
                <a:solidFill>
                  <a:schemeClr val="accent1">
                    <a:lumMod val="75000"/>
                  </a:schemeClr>
                </a:solidFill>
              </a:ln>
              <a:effectLst/>
            </c:spPr>
          </c:marker>
          <c:cat>
            <c:numRef>
              <c:f>Arkusz1!$A$2:$A$5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Arkusz1!$B$2:$B$5</c:f>
              <c:numCache>
                <c:formatCode>#,##0</c:formatCode>
                <c:ptCount val="4"/>
                <c:pt idx="0">
                  <c:v>4990702</c:v>
                </c:pt>
                <c:pt idx="1">
                  <c:v>5367962</c:v>
                </c:pt>
                <c:pt idx="2">
                  <c:v>5162062</c:v>
                </c:pt>
                <c:pt idx="3">
                  <c:v>17533393.07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4852552"/>
        <c:axId val="524850592"/>
      </c:lineChart>
      <c:catAx>
        <c:axId val="524852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24850592"/>
        <c:crosses val="autoZero"/>
        <c:auto val="1"/>
        <c:lblAlgn val="ctr"/>
        <c:lblOffset val="100"/>
        <c:noMultiLvlLbl val="0"/>
      </c:catAx>
      <c:valAx>
        <c:axId val="524850592"/>
        <c:scaling>
          <c:orientation val="minMax"/>
          <c:min val="20000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24852552"/>
        <c:crosses val="autoZero"/>
        <c:crossBetween val="between"/>
      </c:valAx>
      <c:spPr>
        <a:gradFill flip="none" rotWithShape="1">
          <a:gsLst>
            <a:gs pos="27000">
              <a:schemeClr val="accent1">
                <a:lumMod val="5000"/>
                <a:lumOff val="95000"/>
              </a:schemeClr>
            </a:gs>
            <a:gs pos="93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20000"/>
                <a:lumOff val="80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8457529919107686E-2"/>
          <c:y val="2.0689169014818909E-4"/>
          <c:w val="0.73680685531623669"/>
          <c:h val="0.80338124800871069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24845104"/>
        <c:axId val="524845496"/>
        <c:axId val="0"/>
      </c:bar3DChart>
      <c:catAx>
        <c:axId val="5248451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</a:defRPr>
            </a:pPr>
            <a:endParaRPr lang="pl-PL"/>
          </a:p>
        </c:txPr>
        <c:crossAx val="524845496"/>
        <c:crosses val="autoZero"/>
        <c:auto val="1"/>
        <c:lblAlgn val="ctr"/>
        <c:lblOffset val="100"/>
        <c:noMultiLvlLbl val="0"/>
      </c:catAx>
      <c:valAx>
        <c:axId val="524845496"/>
        <c:scaling>
          <c:orientation val="minMax"/>
        </c:scaling>
        <c:delete val="0"/>
        <c:axPos val="b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100" b="1">
                <a:solidFill>
                  <a:schemeClr val="tx1"/>
                </a:solidFill>
              </a:defRPr>
            </a:pPr>
            <a:endParaRPr lang="pl-PL"/>
          </a:p>
        </c:txPr>
        <c:crossAx val="524845104"/>
        <c:crosses val="autoZero"/>
        <c:crossBetween val="between"/>
      </c:valAx>
      <c:spPr>
        <a:solidFill>
          <a:schemeClr val="bg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r">
              <a:defRPr sz="1200"/>
            </a:lvl1pPr>
          </a:lstStyle>
          <a:p>
            <a:fld id="{C2D419C6-28B1-4A65-A929-C4AEF2670BEF}" type="datetimeFigureOut">
              <a:rPr lang="pl-PL" smtClean="0"/>
              <a:pPr/>
              <a:t>13.05.2025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r">
              <a:defRPr sz="1200"/>
            </a:lvl1pPr>
          </a:lstStyle>
          <a:p>
            <a:fld id="{D00F4C9E-D7B6-45EC-A416-CAC11AC60A6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75682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r">
              <a:defRPr sz="1200"/>
            </a:lvl1pPr>
          </a:lstStyle>
          <a:p>
            <a:fld id="{C265FBA9-DC07-49CC-A8E5-D7A2BA3B5B7E}" type="datetimeFigureOut">
              <a:rPr lang="pl-PL" smtClean="0"/>
              <a:pPr/>
              <a:t>13.05.2025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3" rIns="91426" bIns="45713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vert="horz" lIns="91426" tIns="45713" rIns="91426" bIns="45713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r">
              <a:defRPr sz="1200"/>
            </a:lvl1pPr>
          </a:lstStyle>
          <a:p>
            <a:fld id="{14839226-7E02-4AB4-8E6F-16037B6A4E8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199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48308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7185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7357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6256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56429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32159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4146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9794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49708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0180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5688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55756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96310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9957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09568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4009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5746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01057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3584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58948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52508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4231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37509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11682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50950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16054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68202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38317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93696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6611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96187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83487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3397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28423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09623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3941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26363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0176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72096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716134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51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451651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8911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53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321961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1686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159142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55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641611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56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851758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57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55838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58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105971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59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73560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60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055278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61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971767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62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286554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63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299026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64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3804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802559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65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924146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66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084975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67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997013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68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540245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69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130343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70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586043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71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33833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72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182842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73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538040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74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9872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96644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75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792220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76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79572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77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861888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78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081209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79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869570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80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47739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81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530862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82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66980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83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387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0756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9226-7E02-4AB4-8E6F-16037B6A4E83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4611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7209-91E4-436A-8923-EB1B9CE4088C}" type="datetime1">
              <a:rPr lang="pl-PL" smtClean="0"/>
              <a:t>13.05.2025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C11AE-A3A5-43CE-A938-39D5ED001AA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0431473"/>
      </p:ext>
    </p:extLst>
  </p:cSld>
  <p:clrMapOvr>
    <a:masterClrMapping/>
  </p:clrMapOvr>
  <p:transition spd="med">
    <p:pull/>
    <p:sndAc>
      <p:stSnd>
        <p:snd r:embed="rId1" name="click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94A04-DF85-4CA4-999C-99972BDF4080}" type="datetime1">
              <a:rPr lang="pl-PL" smtClean="0"/>
              <a:t>13.05.2025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C11AE-A3A5-43CE-A938-39D5ED001AA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5350275"/>
      </p:ext>
    </p:extLst>
  </p:cSld>
  <p:clrMapOvr>
    <a:masterClrMapping/>
  </p:clrMapOvr>
  <p:transition spd="med">
    <p:pull/>
    <p:sndAc>
      <p:stSnd>
        <p:snd r:embed="rId1" name="click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BE5E-6CEE-4B90-8A07-FCB9334C665D}" type="datetime1">
              <a:rPr lang="pl-PL" smtClean="0"/>
              <a:t>13.05.2025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C11AE-A3A5-43CE-A938-39D5ED001AA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2297602"/>
      </p:ext>
    </p:extLst>
  </p:cSld>
  <p:clrMapOvr>
    <a:masterClrMapping/>
  </p:clrMapOvr>
  <p:transition spd="med">
    <p:pull/>
    <p:sndAc>
      <p:stSnd>
        <p:snd r:embed="rId1" name="click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06E3C-F41D-403B-920F-789FAD5F252D}" type="datetime1">
              <a:rPr lang="pl-PL" smtClean="0"/>
              <a:t>13.05.2025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C11AE-A3A5-43CE-A938-39D5ED001AA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4467385"/>
      </p:ext>
    </p:extLst>
  </p:cSld>
  <p:clrMapOvr>
    <a:masterClrMapping/>
  </p:clrMapOvr>
  <p:transition spd="med">
    <p:pull/>
    <p:sndAc>
      <p:stSnd>
        <p:snd r:embed="rId1" name="click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EAD5-F4FA-4330-8C4F-11FE12663BF2}" type="datetime1">
              <a:rPr lang="pl-PL" smtClean="0"/>
              <a:t>13.05.2025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C11AE-A3A5-43CE-A938-39D5ED001AA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6764732"/>
      </p:ext>
    </p:extLst>
  </p:cSld>
  <p:clrMapOvr>
    <a:masterClrMapping/>
  </p:clrMapOvr>
  <p:transition spd="med">
    <p:pull/>
    <p:sndAc>
      <p:stSnd>
        <p:snd r:embed="rId1" name="click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62113-A32B-4788-9335-766167B8465E}" type="datetime1">
              <a:rPr lang="pl-PL" smtClean="0"/>
              <a:t>13.05.2025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C11AE-A3A5-43CE-A938-39D5ED001AA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4165647"/>
      </p:ext>
    </p:extLst>
  </p:cSld>
  <p:clrMapOvr>
    <a:masterClrMapping/>
  </p:clrMapOvr>
  <p:transition spd="med">
    <p:pull/>
    <p:sndAc>
      <p:stSnd>
        <p:snd r:embed="rId1" name="click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4D58E-F1A1-4A6C-A3DF-E8A8282B0360}" type="datetime1">
              <a:rPr lang="pl-PL" smtClean="0"/>
              <a:t>13.05.2025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C11AE-A3A5-43CE-A938-39D5ED001AA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7210530"/>
      </p:ext>
    </p:extLst>
  </p:cSld>
  <p:clrMapOvr>
    <a:masterClrMapping/>
  </p:clrMapOvr>
  <p:transition spd="med">
    <p:pull/>
    <p:sndAc>
      <p:stSnd>
        <p:snd r:embed="rId1" name="click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9631-8E06-4FA9-8F8F-B95F24482B26}" type="datetime1">
              <a:rPr lang="pl-PL" smtClean="0"/>
              <a:t>13.05.2025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C11AE-A3A5-43CE-A938-39D5ED001AA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5785790"/>
      </p:ext>
    </p:extLst>
  </p:cSld>
  <p:clrMapOvr>
    <a:masterClrMapping/>
  </p:clrMapOvr>
  <p:transition spd="med">
    <p:pull/>
    <p:sndAc>
      <p:stSnd>
        <p:snd r:embed="rId1" name="click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627A9-620F-4581-A6B1-D9972FC7C507}" type="datetime1">
              <a:rPr lang="pl-PL" smtClean="0"/>
              <a:t>13.05.2025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C11AE-A3A5-43CE-A938-39D5ED001AA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2211398"/>
      </p:ext>
    </p:extLst>
  </p:cSld>
  <p:clrMapOvr>
    <a:masterClrMapping/>
  </p:clrMapOvr>
  <p:transition spd="med">
    <p:pull/>
    <p:sndAc>
      <p:stSnd>
        <p:snd r:embed="rId1" name="click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DC25-06AF-4CEE-949E-5125F9ADCC42}" type="datetime1">
              <a:rPr lang="pl-PL" smtClean="0"/>
              <a:t>13.05.2025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C11AE-A3A5-43CE-A938-39D5ED001AA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8231708"/>
      </p:ext>
    </p:extLst>
  </p:cSld>
  <p:clrMapOvr>
    <a:masterClrMapping/>
  </p:clrMapOvr>
  <p:transition spd="med">
    <p:pull/>
    <p:sndAc>
      <p:stSnd>
        <p:snd r:embed="rId1" name="click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D5FC-6ED7-48D0-9D57-1488976924FE}" type="datetime1">
              <a:rPr lang="pl-PL" smtClean="0"/>
              <a:t>13.05.2025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C11AE-A3A5-43CE-A938-39D5ED001AA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4819939"/>
      </p:ext>
    </p:extLst>
  </p:cSld>
  <p:clrMapOvr>
    <a:masterClrMapping/>
  </p:clrMapOvr>
  <p:transition spd="med">
    <p:pull/>
    <p:sndAc>
      <p:stSnd>
        <p:snd r:embed="rId1" name="click.wav"/>
      </p:stSnd>
    </p:sndAc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7CC91-15E0-45B2-BFC4-54D02BEC7CCD}" type="datetime1">
              <a:rPr lang="pl-PL" smtClean="0"/>
              <a:t>13.05.2025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C11AE-A3A5-43CE-A938-39D5ED001AA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5219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0" r:id="rId1"/>
    <p:sldLayoutId id="2147484741" r:id="rId2"/>
    <p:sldLayoutId id="2147484742" r:id="rId3"/>
    <p:sldLayoutId id="2147484743" r:id="rId4"/>
    <p:sldLayoutId id="2147484744" r:id="rId5"/>
    <p:sldLayoutId id="2147484745" r:id="rId6"/>
    <p:sldLayoutId id="2147484746" r:id="rId7"/>
    <p:sldLayoutId id="2147484747" r:id="rId8"/>
    <p:sldLayoutId id="2147484748" r:id="rId9"/>
    <p:sldLayoutId id="2147484749" r:id="rId10"/>
    <p:sldLayoutId id="2147484750" r:id="rId11"/>
  </p:sldLayoutIdLst>
  <p:transition spd="med">
    <p:pull/>
    <p:sndAc>
      <p:stSnd>
        <p:snd r:embed="rId13" name="click.wav"/>
      </p:stSnd>
    </p:sndAc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1.wav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audio" Target="../media/audio1.wav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2.png"/><Relationship Id="rId4" Type="http://schemas.openxmlformats.org/officeDocument/2006/relationships/image" Target="../media/image7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2.png"/><Relationship Id="rId4" Type="http://schemas.openxmlformats.org/officeDocument/2006/relationships/image" Target="../media/image7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1.xml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2.xml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11559" y="2874526"/>
            <a:ext cx="7904089" cy="1482227"/>
          </a:xfrm>
        </p:spPr>
        <p:txBody>
          <a:bodyPr>
            <a:noAutofit/>
          </a:bodyPr>
          <a:lstStyle/>
          <a:p>
            <a:pPr algn="ctr"/>
            <a:r>
              <a:rPr lang="pl-PL" b="1" cap="none" dirty="0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/>
            </a:r>
            <a:br>
              <a:rPr lang="pl-PL" b="1" cap="none" dirty="0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pl-PL" b="1" dirty="0">
                <a:ln w="18415" cmpd="sng">
                  <a:noFill/>
                  <a:prstDash val="solid"/>
                </a:ln>
                <a:latin typeface="Arial Black" panose="020B0A04020102020204" pitchFamily="34" charset="0"/>
                <a:cs typeface="Times New Roman" panose="02020603050405020304" pitchFamily="18" charset="0"/>
              </a:rPr>
              <a:t/>
            </a:r>
            <a:br>
              <a:rPr lang="pl-PL" b="1" dirty="0">
                <a:ln w="18415" cmpd="sng">
                  <a:noFill/>
                  <a:prstDash val="solid"/>
                </a:ln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pl-PL" b="1" dirty="0" smtClean="0">
                <a:ln w="18415" cmpd="sng">
                  <a:noFill/>
                  <a:prstDash val="solid"/>
                </a:ln>
                <a:latin typeface="Arial Black" panose="020B0A04020102020204" pitchFamily="34" charset="0"/>
                <a:cs typeface="Times New Roman" panose="02020603050405020304" pitchFamily="18" charset="0"/>
              </a:rPr>
              <a:t/>
            </a:r>
            <a:br>
              <a:rPr lang="pl-PL" b="1" dirty="0" smtClean="0">
                <a:ln w="18415" cmpd="sng">
                  <a:noFill/>
                  <a:prstDash val="solid"/>
                </a:ln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pl-PL" b="1" dirty="0">
                <a:ln w="18415" cmpd="sng">
                  <a:noFill/>
                  <a:prstDash val="solid"/>
                </a:ln>
                <a:latin typeface="Arial Black" panose="020B0A04020102020204" pitchFamily="34" charset="0"/>
                <a:cs typeface="Times New Roman" panose="02020603050405020304" pitchFamily="18" charset="0"/>
              </a:rPr>
              <a:t/>
            </a:r>
            <a:br>
              <a:rPr lang="pl-PL" b="1" dirty="0">
                <a:ln w="18415" cmpd="sng">
                  <a:noFill/>
                  <a:prstDash val="solid"/>
                </a:ln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pl-PL" b="1" dirty="0" smtClean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W</a:t>
            </a:r>
            <a:r>
              <a:rPr lang="pl-PL" sz="4400" b="1" cap="none" dirty="0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cs typeface="Times New Roman" panose="02020603050405020304" pitchFamily="18" charset="0"/>
              </a:rPr>
              <a:t>ykonanie budżetu</a:t>
            </a:r>
            <a:r>
              <a:rPr lang="pl-PL" sz="4400" b="1" cap="none" dirty="0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4400" b="1" cap="none" dirty="0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400" b="1" cap="none" dirty="0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4400" b="1" cap="none" dirty="0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cs typeface="Times New Roman" panose="02020603050405020304" pitchFamily="18" charset="0"/>
              </a:rPr>
              <a:t>Miasta i Gminy Kolbuszowa</a:t>
            </a:r>
            <a:endParaRPr lang="pl-PL" sz="3600" b="1" cap="none" dirty="0">
              <a:ln w="18415" cmpd="sng">
                <a:noFill/>
                <a:prstDash val="solid"/>
              </a:ln>
              <a:solidFill>
                <a:schemeClr val="tx1"/>
              </a:solidFill>
              <a:effectLst/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607761" y="4356753"/>
            <a:ext cx="7557321" cy="936104"/>
          </a:xfrm>
        </p:spPr>
        <p:txBody>
          <a:bodyPr>
            <a:normAutofit fontScale="92500" lnSpcReduction="20000"/>
          </a:bodyPr>
          <a:lstStyle/>
          <a:p>
            <a:pPr algn="ctr"/>
            <a:endParaRPr lang="pl-PL" b="1" i="1" dirty="0" smtClean="0">
              <a:solidFill>
                <a:schemeClr val="tx1"/>
              </a:solidFill>
              <a:latin typeface="+mj-lt"/>
            </a:endParaRPr>
          </a:p>
          <a:p>
            <a:r>
              <a:rPr lang="pl-PL" sz="4300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za</a:t>
            </a:r>
            <a:r>
              <a:rPr lang="pl-PL" sz="4300" b="1" dirty="0" smtClean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2024 </a:t>
            </a:r>
            <a:r>
              <a:rPr lang="pl-PL" sz="4800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rok</a:t>
            </a:r>
            <a:endParaRPr lang="pl-PL" sz="4800" b="1" dirty="0">
              <a:solidFill>
                <a:schemeClr val="tx1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774649"/>
            <a:ext cx="1240993" cy="1456623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3267459" y="774649"/>
            <a:ext cx="25922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GMINA</a:t>
            </a:r>
          </a:p>
          <a:p>
            <a:r>
              <a:rPr lang="pl-PL" sz="2400" b="1" dirty="0" smtClean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KOLBUSZOWA </a:t>
            </a:r>
            <a:r>
              <a:rPr lang="pl-PL" b="1" dirty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/>
            </a:r>
            <a:br>
              <a:rPr lang="pl-PL" b="1" dirty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</a:br>
            <a:endParaRPr lang="pl-PL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sp>
        <p:nvSpPr>
          <p:cNvPr id="6" name="Tytuł 2"/>
          <p:cNvSpPr>
            <a:spLocks noGrp="1"/>
          </p:cNvSpPr>
          <p:nvPr>
            <p:ph type="title"/>
          </p:nvPr>
        </p:nvSpPr>
        <p:spPr>
          <a:xfrm>
            <a:off x="628650" y="754064"/>
            <a:ext cx="7886700" cy="559080"/>
          </a:xfrm>
        </p:spPr>
        <p:txBody>
          <a:bodyPr>
            <a:noAutofit/>
          </a:bodyPr>
          <a:lstStyle/>
          <a:p>
            <a:pPr algn="ctr"/>
            <a:r>
              <a:rPr lang="pl-PL" sz="3100" dirty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Przychody budżetowe w latach </a:t>
            </a:r>
            <a:r>
              <a:rPr lang="pl-PL" sz="3100" dirty="0" smtClean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2021 </a:t>
            </a:r>
            <a:r>
              <a:rPr lang="pl-PL" sz="3100" dirty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- </a:t>
            </a:r>
            <a:r>
              <a:rPr lang="pl-PL" sz="3100" dirty="0" smtClean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2024</a:t>
            </a:r>
            <a:endParaRPr lang="pl-PL" sz="3100" dirty="0">
              <a:ln w="18415" cmpd="sng">
                <a:noFill/>
                <a:prstDash val="solid"/>
              </a:ln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098811"/>
              </p:ext>
            </p:extLst>
          </p:nvPr>
        </p:nvGraphicFramePr>
        <p:xfrm>
          <a:off x="467544" y="1379045"/>
          <a:ext cx="8168539" cy="1111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3707"/>
                <a:gridCol w="1633707"/>
                <a:gridCol w="1633707"/>
                <a:gridCol w="1622409"/>
                <a:gridCol w="1645009"/>
              </a:tblGrid>
              <a:tr h="535608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endParaRPr lang="pl-PL" sz="15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5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2021</a:t>
                      </a:r>
                      <a:endParaRPr lang="pl-PL" sz="15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5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2022</a:t>
                      </a:r>
                      <a:endParaRPr lang="pl-PL" sz="15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5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2023</a:t>
                      </a:r>
                      <a:endParaRPr lang="pl-PL" sz="15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5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2024</a:t>
                      </a:r>
                      <a:endParaRPr lang="pl-PL" sz="15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6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PRZYCHODY</a:t>
                      </a:r>
                      <a:endParaRPr lang="pl-PL" sz="16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34 385 266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40 680 343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17 826 604</a:t>
                      </a:r>
                      <a:endParaRPr lang="pl-PL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28 950 035</a:t>
                      </a:r>
                      <a:endParaRPr lang="pl-PL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Wykres 8"/>
          <p:cNvGraphicFramePr/>
          <p:nvPr>
            <p:extLst>
              <p:ext uri="{D42A27DB-BD31-4B8C-83A1-F6EECF244321}">
                <p14:modId xmlns:p14="http://schemas.microsoft.com/office/powerpoint/2010/main" val="2453481"/>
              </p:ext>
            </p:extLst>
          </p:nvPr>
        </p:nvGraphicFramePr>
        <p:xfrm>
          <a:off x="471225" y="2636912"/>
          <a:ext cx="8128167" cy="4301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80349890"/>
      </p:ext>
    </p:extLst>
  </p:cSld>
  <p:clrMapOvr>
    <a:masterClrMapping/>
  </p:clrMapOvr>
  <p:transition spd="med">
    <p:pull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sp>
        <p:nvSpPr>
          <p:cNvPr id="6" name="Tytuł 2"/>
          <p:cNvSpPr>
            <a:spLocks noGrp="1"/>
          </p:cNvSpPr>
          <p:nvPr>
            <p:ph type="title"/>
          </p:nvPr>
        </p:nvSpPr>
        <p:spPr>
          <a:xfrm>
            <a:off x="82220" y="698665"/>
            <a:ext cx="8929718" cy="767008"/>
          </a:xfrm>
        </p:spPr>
        <p:txBody>
          <a:bodyPr>
            <a:normAutofit/>
          </a:bodyPr>
          <a:lstStyle/>
          <a:p>
            <a:pPr algn="ctr"/>
            <a:r>
              <a:rPr lang="pl-PL" sz="3200" dirty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Rozchody budżetowe w latach </a:t>
            </a:r>
            <a:r>
              <a:rPr lang="pl-PL" sz="3200" dirty="0" smtClean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2021 </a:t>
            </a:r>
            <a:r>
              <a:rPr lang="pl-PL" sz="3200" dirty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- </a:t>
            </a:r>
            <a:r>
              <a:rPr lang="pl-PL" sz="3200" dirty="0" smtClean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2024</a:t>
            </a:r>
            <a:endParaRPr lang="pl-PL" sz="3200" dirty="0">
              <a:ln w="18415" cmpd="sng">
                <a:noFill/>
                <a:prstDash val="solid"/>
              </a:ln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9280190"/>
              </p:ext>
            </p:extLst>
          </p:nvPr>
        </p:nvGraphicFramePr>
        <p:xfrm>
          <a:off x="478625" y="1423306"/>
          <a:ext cx="8136905" cy="108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7381"/>
                <a:gridCol w="1627381"/>
                <a:gridCol w="1627381"/>
                <a:gridCol w="1627381"/>
                <a:gridCol w="1627381"/>
              </a:tblGrid>
              <a:tr h="504056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endParaRPr lang="pl-PL" sz="15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5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2021</a:t>
                      </a:r>
                      <a:endParaRPr lang="pl-PL" sz="15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5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2022</a:t>
                      </a:r>
                      <a:endParaRPr lang="pl-PL" sz="15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5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2023</a:t>
                      </a:r>
                      <a:endParaRPr lang="pl-PL" sz="15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5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2024</a:t>
                      </a:r>
                      <a:endParaRPr lang="pl-PL" sz="15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5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ROZCHODY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4 990 702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5 367 962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5 162 062</a:t>
                      </a:r>
                      <a:endParaRPr lang="pl-PL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17</a:t>
                      </a:r>
                      <a:r>
                        <a:rPr lang="pl-PL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533 393</a:t>
                      </a:r>
                      <a:endParaRPr lang="pl-PL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Wykres 9"/>
          <p:cNvGraphicFramePr/>
          <p:nvPr>
            <p:extLst>
              <p:ext uri="{D42A27DB-BD31-4B8C-83A1-F6EECF244321}">
                <p14:modId xmlns:p14="http://schemas.microsoft.com/office/powerpoint/2010/main" val="2314360779"/>
              </p:ext>
            </p:extLst>
          </p:nvPr>
        </p:nvGraphicFramePr>
        <p:xfrm>
          <a:off x="916214" y="2708920"/>
          <a:ext cx="7261726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04479300"/>
      </p:ext>
    </p:extLst>
  </p:cSld>
  <p:clrMapOvr>
    <a:masterClrMapping/>
  </p:clrMapOvr>
  <p:transition spd="med">
    <p:pull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8" name="Symbol zastępczy zawartości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7958611"/>
              </p:ext>
            </p:extLst>
          </p:nvPr>
        </p:nvGraphicFramePr>
        <p:xfrm>
          <a:off x="91002" y="2871164"/>
          <a:ext cx="8799477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ytuł 2"/>
          <p:cNvSpPr>
            <a:spLocks noGrp="1"/>
          </p:cNvSpPr>
          <p:nvPr>
            <p:ph type="title"/>
          </p:nvPr>
        </p:nvSpPr>
        <p:spPr>
          <a:xfrm>
            <a:off x="147341" y="720119"/>
            <a:ext cx="8686800" cy="864096"/>
          </a:xfrm>
        </p:spPr>
        <p:txBody>
          <a:bodyPr>
            <a:noAutofit/>
          </a:bodyPr>
          <a:lstStyle/>
          <a:p>
            <a:pPr algn="ctr"/>
            <a:r>
              <a:rPr lang="pl-PL" sz="3200" dirty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Wolne środki z lat ubiegłych </a:t>
            </a:r>
            <a:br>
              <a:rPr lang="pl-PL" sz="3200" dirty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</a:br>
            <a:r>
              <a:rPr lang="pl-PL" sz="3200" dirty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w latach </a:t>
            </a:r>
            <a:r>
              <a:rPr lang="pl-PL" sz="3200" dirty="0" smtClean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2021 </a:t>
            </a:r>
            <a:r>
              <a:rPr lang="pl-PL" sz="3200" dirty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- </a:t>
            </a:r>
            <a:r>
              <a:rPr lang="pl-PL" sz="3200" dirty="0" smtClean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2024</a:t>
            </a:r>
            <a:endParaRPr lang="pl-PL" sz="3200" dirty="0">
              <a:ln w="18415" cmpd="sng">
                <a:noFill/>
                <a:prstDash val="solid"/>
              </a:ln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9571978"/>
              </p:ext>
            </p:extLst>
          </p:nvPr>
        </p:nvGraphicFramePr>
        <p:xfrm>
          <a:off x="315706" y="1663657"/>
          <a:ext cx="8462745" cy="11172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2549"/>
                <a:gridCol w="1692549"/>
                <a:gridCol w="1692549"/>
                <a:gridCol w="1692549"/>
                <a:gridCol w="1692549"/>
              </a:tblGrid>
              <a:tr h="459339">
                <a:tc>
                  <a:txBody>
                    <a:bodyPr/>
                    <a:lstStyle/>
                    <a:p>
                      <a:endParaRPr lang="pl-PL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5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2021</a:t>
                      </a:r>
                      <a:endParaRPr lang="pl-PL" sz="15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5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2022</a:t>
                      </a:r>
                      <a:endParaRPr lang="pl-PL" sz="15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5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2023</a:t>
                      </a:r>
                      <a:endParaRPr lang="pl-PL" sz="15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5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2024</a:t>
                      </a:r>
                      <a:endParaRPr lang="pl-PL" sz="15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57932">
                <a:tc>
                  <a:txBody>
                    <a:bodyPr/>
                    <a:lstStyle/>
                    <a:p>
                      <a:pPr algn="ctr"/>
                      <a:endParaRPr lang="pl-PL" sz="5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algn="ctr" defTabSz="685800" rtl="0" eaLnBrk="1" latinLnBrk="0" hangingPunct="1"/>
                      <a:r>
                        <a:rPr lang="pl-PL" sz="15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Wolne środki z lat ubiegłych</a:t>
                      </a:r>
                      <a:endParaRPr lang="pl-PL" sz="15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4 719 610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13 802 141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11 738 238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5 051 147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Symbol zastępczy zawartości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6250322"/>
              </p:ext>
            </p:extLst>
          </p:nvPr>
        </p:nvGraphicFramePr>
        <p:xfrm>
          <a:off x="212348" y="2969982"/>
          <a:ext cx="8858312" cy="3857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052024522"/>
      </p:ext>
    </p:extLst>
  </p:cSld>
  <p:clrMapOvr>
    <a:masterClrMapping/>
  </p:clrMapOvr>
  <p:transition spd="med">
    <p:pull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sp>
        <p:nvSpPr>
          <p:cNvPr id="19" name="Tytuł 3"/>
          <p:cNvSpPr txBox="1">
            <a:spLocks/>
          </p:cNvSpPr>
          <p:nvPr/>
        </p:nvSpPr>
        <p:spPr>
          <a:xfrm>
            <a:off x="107504" y="1196752"/>
            <a:ext cx="892899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400" dirty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Wydatki inwestycyjne</a:t>
            </a:r>
            <a:endParaRPr lang="pl-PL" sz="3200" dirty="0">
              <a:ln w="18415" cmpd="sng">
                <a:noFill/>
                <a:prstDash val="solid"/>
              </a:ln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ytuł 2"/>
          <p:cNvSpPr txBox="1">
            <a:spLocks/>
          </p:cNvSpPr>
          <p:nvPr/>
        </p:nvSpPr>
        <p:spPr>
          <a:xfrm>
            <a:off x="1029590" y="1804242"/>
            <a:ext cx="7084819" cy="64807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cap="none" dirty="0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cs typeface="Times New Roman" panose="02020603050405020304" pitchFamily="18" charset="0"/>
              </a:rPr>
              <a:t>w 2024 roku  </a:t>
            </a:r>
            <a:endParaRPr lang="pl-PL" sz="4000" cap="none" dirty="0">
              <a:ln w="18415" cmpd="sng">
                <a:noFill/>
                <a:prstDash val="solid"/>
              </a:ln>
              <a:solidFill>
                <a:schemeClr val="tx1"/>
              </a:solidFill>
              <a:effectLst/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Tabela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7724653"/>
              </p:ext>
            </p:extLst>
          </p:nvPr>
        </p:nvGraphicFramePr>
        <p:xfrm>
          <a:off x="1252843" y="2626112"/>
          <a:ext cx="6666528" cy="3045936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15000" dist="50800" dir="5400000" sy="-100000" algn="bl" rotWithShape="0"/>
                </a:effectLst>
                <a:tableStyleId>{5C22544A-7EE6-4342-B048-85BDC9FD1C3A}</a:tableStyleId>
              </a:tblPr>
              <a:tblGrid>
                <a:gridCol w="6666528"/>
              </a:tblGrid>
              <a:tr h="1522968">
                <a:tc>
                  <a:txBody>
                    <a:bodyPr/>
                    <a:lstStyle/>
                    <a:p>
                      <a:pPr algn="ctr"/>
                      <a:r>
                        <a:rPr lang="pl-PL" sz="4800" b="1" i="0" u="none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30 543 640 zł</a:t>
                      </a:r>
                      <a:endParaRPr lang="pl-PL" dirty="0"/>
                    </a:p>
                  </a:txBody>
                  <a:tcPr anchor="ctr">
                    <a:gradFill>
                      <a:gsLst>
                        <a:gs pos="0">
                          <a:schemeClr val="accent1">
                            <a:lumMod val="50000"/>
                          </a:schemeClr>
                        </a:gs>
                        <a:gs pos="100000">
                          <a:schemeClr val="accent1">
                            <a:lumMod val="89000"/>
                          </a:schemeClr>
                        </a:gs>
                        <a:gs pos="82000">
                          <a:schemeClr val="accent1">
                            <a:lumMod val="75000"/>
                          </a:schemeClr>
                        </a:gs>
                        <a:gs pos="95000">
                          <a:schemeClr val="accent1">
                            <a:lumMod val="70000"/>
                          </a:schemeClr>
                        </a:gs>
                      </a:gsLst>
                      <a:path path="circle">
                        <a:fillToRect r="100000" b="100000"/>
                      </a:path>
                    </a:gradFill>
                  </a:tcPr>
                </a:tc>
              </a:tr>
              <a:tr h="1522968"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2" name="Podtytuł 4"/>
          <p:cNvSpPr txBox="1">
            <a:spLocks/>
          </p:cNvSpPr>
          <p:nvPr/>
        </p:nvSpPr>
        <p:spPr>
          <a:xfrm>
            <a:off x="1242999" y="4149080"/>
            <a:ext cx="6658000" cy="20373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pl-PL" sz="1100" dirty="0" smtClean="0">
              <a:ln w="18415" cmpd="sng">
                <a:noFill/>
                <a:prstDash val="solid"/>
              </a:ln>
              <a:latin typeface="+mj-lt"/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pl-PL" sz="3100" dirty="0" smtClean="0">
                <a:ln w="18415" cmpd="sng">
                  <a:noFill/>
                  <a:prstDash val="solid"/>
                </a:ln>
                <a:latin typeface="+mj-lt"/>
                <a:ea typeface="+mj-ea"/>
                <a:cs typeface="+mj-cs"/>
              </a:rPr>
              <a:t>pozyskane środki na inwestycje</a:t>
            </a:r>
          </a:p>
          <a:p>
            <a:pPr marL="0" indent="0" algn="ctr">
              <a:buNone/>
            </a:pPr>
            <a:r>
              <a:rPr lang="pl-PL" sz="3600" b="1" dirty="0" smtClean="0">
                <a:ln w="18415" cmpd="sng">
                  <a:noFill/>
                  <a:prstDash val="solid"/>
                </a:ln>
                <a:latin typeface="+mj-lt"/>
                <a:ea typeface="+mj-ea"/>
                <a:cs typeface="+mj-cs"/>
              </a:rPr>
              <a:t>18 355 096 zł</a:t>
            </a:r>
            <a:endParaRPr lang="pl-PL" sz="3600" b="1" dirty="0">
              <a:ln w="18415" cmpd="sng">
                <a:noFill/>
                <a:prstDash val="solid"/>
              </a:ln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91120310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sp>
        <p:nvSpPr>
          <p:cNvPr id="8" name="Tytuł 3"/>
          <p:cNvSpPr txBox="1">
            <a:spLocks/>
          </p:cNvSpPr>
          <p:nvPr/>
        </p:nvSpPr>
        <p:spPr>
          <a:xfrm>
            <a:off x="285688" y="1484784"/>
            <a:ext cx="8606792" cy="29523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i="1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…</a:t>
            </a:r>
            <a:endParaRPr lang="pl-PL" i="1" u="sng" dirty="0">
              <a:ln w="18415" cmpd="sng">
                <a:noFill/>
                <a:prstDash val="solid"/>
              </a:ln>
              <a:latin typeface="Arial Black" pitchFamily="34" charset="0"/>
              <a:cs typeface="Times New Roman" pitchFamily="18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847260"/>
              </p:ext>
            </p:extLst>
          </p:nvPr>
        </p:nvGraphicFramePr>
        <p:xfrm>
          <a:off x="1043608" y="1628800"/>
          <a:ext cx="7128792" cy="338713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128792"/>
              </a:tblGrid>
              <a:tr h="1756517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5000" b="1" i="1" u="none" kern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Yu Gothic Light" panose="020B0300000000000000" pitchFamily="34" charset="-128"/>
                          <a:cs typeface="+mn-cs"/>
                        </a:rPr>
                        <a:t>Rolnictwo</a:t>
                      </a:r>
                      <a:r>
                        <a:rPr lang="pl-PL" sz="5000" b="1" i="1" u="none" kern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5000" b="1" i="1" u="none" kern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Yu Gothic Light" panose="020B0300000000000000" pitchFamily="34" charset="-128"/>
                          <a:cs typeface="+mn-cs"/>
                        </a:rPr>
                        <a:t>i łowiectwo</a:t>
                      </a:r>
                      <a:endParaRPr lang="pl-PL" sz="5000" b="1" i="1" u="none" kern="1200" dirty="0">
                        <a:ln w="18415" cmpd="sng">
                          <a:noFill/>
                          <a:prstDash val="solid"/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  <a:ea typeface="Yu Gothic Light" panose="020B0300000000000000" pitchFamily="34" charset="-128"/>
                        <a:cs typeface="+mn-cs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lumMod val="50000"/>
                          </a:schemeClr>
                        </a:gs>
                        <a:gs pos="100000">
                          <a:schemeClr val="accent1">
                            <a:lumMod val="89000"/>
                          </a:schemeClr>
                        </a:gs>
                        <a:gs pos="82000">
                          <a:schemeClr val="accent1">
                            <a:lumMod val="75000"/>
                          </a:schemeClr>
                        </a:gs>
                        <a:gs pos="95000">
                          <a:schemeClr val="accent1">
                            <a:lumMod val="7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</a:tr>
              <a:tr h="1630615">
                <a:tc>
                  <a:txBody>
                    <a:bodyPr/>
                    <a:lstStyle/>
                    <a:p>
                      <a:pPr algn="ctr"/>
                      <a:r>
                        <a:rPr lang="pl-PL" sz="4800" dirty="0" smtClean="0">
                          <a:latin typeface="+mn-lt"/>
                        </a:rPr>
                        <a:t>830 342 zł</a:t>
                      </a:r>
                      <a:endParaRPr lang="pl-PL" sz="48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052233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143037"/>
            <a:ext cx="5191582" cy="6597352"/>
          </a:xfrm>
          <a:prstGeom prst="rect">
            <a:avLst/>
          </a:prstGeom>
        </p:spPr>
      </p:pic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070914"/>
              </p:ext>
            </p:extLst>
          </p:nvPr>
        </p:nvGraphicFramePr>
        <p:xfrm>
          <a:off x="107504" y="3717033"/>
          <a:ext cx="3384375" cy="2808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5"/>
              </a:tblGrid>
              <a:tr h="1550175">
                <a:tc>
                  <a:txBody>
                    <a:bodyPr/>
                    <a:lstStyle/>
                    <a:p>
                      <a:pPr algn="l"/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Zakup i montaż separatorów kanalizacji deszczowej z wylotem do rzeki Nil</a:t>
                      </a:r>
                      <a:endParaRPr lang="pl-PL" sz="1800" dirty="0">
                        <a:solidFill>
                          <a:schemeClr val="tx1"/>
                        </a:solidFill>
                      </a:endParaRPr>
                    </a:p>
                  </a:txBody>
                  <a:tcPr marL="144000" marR="10800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258137">
                <a:tc>
                  <a:txBody>
                    <a:bodyPr/>
                    <a:lstStyle/>
                    <a:p>
                      <a:pPr algn="ctr"/>
                      <a:r>
                        <a:rPr lang="pl-PL" sz="40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32 501 zł</a:t>
                      </a:r>
                      <a:endParaRPr lang="pl-PL" sz="40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6512601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074634"/>
              </p:ext>
            </p:extLst>
          </p:nvPr>
        </p:nvGraphicFramePr>
        <p:xfrm>
          <a:off x="827584" y="1628800"/>
          <a:ext cx="7560840" cy="338713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560840"/>
              </a:tblGrid>
              <a:tr h="1756517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4400" b="1" i="1" u="none" kern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Yu Gothic Light" panose="020B0300000000000000" pitchFamily="34" charset="-128"/>
                          <a:cs typeface="+mn-cs"/>
                        </a:rPr>
                        <a:t>Wytwarzanie</a:t>
                      </a:r>
                      <a:r>
                        <a:rPr lang="pl-PL" sz="4400" b="1" i="1" u="none" kern="1200" baseline="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Yu Gothic Light" panose="020B0300000000000000" pitchFamily="34" charset="-128"/>
                          <a:cs typeface="+mn-cs"/>
                        </a:rPr>
                        <a:t> i zaopatrywanie </a:t>
                      </a:r>
                      <a:br>
                        <a:rPr lang="pl-PL" sz="4400" b="1" i="1" u="none" kern="1200" baseline="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Yu Gothic Light" panose="020B0300000000000000" pitchFamily="34" charset="-128"/>
                          <a:cs typeface="+mn-cs"/>
                        </a:rPr>
                      </a:br>
                      <a:r>
                        <a:rPr lang="pl-PL" sz="4400" b="1" i="1" u="none" kern="1200" baseline="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Yu Gothic Light" panose="020B0300000000000000" pitchFamily="34" charset="-128"/>
                          <a:cs typeface="+mn-cs"/>
                        </a:rPr>
                        <a:t>w energię elektryczną, gaz i wodę</a:t>
                      </a:r>
                      <a:endParaRPr lang="pl-PL" sz="4400" b="1" i="1" u="none" kern="1200" dirty="0">
                        <a:ln w="18415" cmpd="sng">
                          <a:noFill/>
                          <a:prstDash val="solid"/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  <a:ea typeface="Yu Gothic Light" panose="020B0300000000000000" pitchFamily="34" charset="-128"/>
                        <a:cs typeface="+mn-cs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lumMod val="50000"/>
                          </a:schemeClr>
                        </a:gs>
                        <a:gs pos="100000">
                          <a:schemeClr val="accent1">
                            <a:lumMod val="89000"/>
                          </a:schemeClr>
                        </a:gs>
                        <a:gs pos="82000">
                          <a:schemeClr val="accent1">
                            <a:lumMod val="75000"/>
                          </a:schemeClr>
                        </a:gs>
                        <a:gs pos="95000">
                          <a:schemeClr val="accent1">
                            <a:lumMod val="7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</a:tr>
              <a:tr h="1630615">
                <a:tc>
                  <a:txBody>
                    <a:bodyPr/>
                    <a:lstStyle/>
                    <a:p>
                      <a:pPr algn="ctr"/>
                      <a:r>
                        <a:rPr lang="pl-PL" sz="4800" dirty="0" smtClean="0">
                          <a:latin typeface="+mn-lt"/>
                        </a:rPr>
                        <a:t>185</a:t>
                      </a:r>
                      <a:r>
                        <a:rPr lang="pl-PL" sz="4800" baseline="0" dirty="0" smtClean="0">
                          <a:latin typeface="+mn-lt"/>
                        </a:rPr>
                        <a:t> 585</a:t>
                      </a:r>
                      <a:r>
                        <a:rPr lang="pl-PL" sz="4800" dirty="0" smtClean="0">
                          <a:latin typeface="+mn-lt"/>
                        </a:rPr>
                        <a:t> zł</a:t>
                      </a:r>
                      <a:endParaRPr lang="pl-PL" sz="48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0301143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4884474"/>
              </p:ext>
            </p:extLst>
          </p:nvPr>
        </p:nvGraphicFramePr>
        <p:xfrm>
          <a:off x="952680" y="1628800"/>
          <a:ext cx="7272808" cy="338713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272808"/>
              </a:tblGrid>
              <a:tr h="1756517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5000" b="1" i="1" u="none" kern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Yu Gothic Light" panose="020B0300000000000000" pitchFamily="34" charset="-128"/>
                          <a:cs typeface="+mn-cs"/>
                        </a:rPr>
                        <a:t>Transport</a:t>
                      </a:r>
                      <a:r>
                        <a:rPr lang="pl-PL" sz="5000" b="1" i="1" u="none" kern="1200" baseline="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Yu Gothic Light" panose="020B0300000000000000" pitchFamily="34" charset="-128"/>
                          <a:cs typeface="+mn-cs"/>
                        </a:rPr>
                        <a:t> i łączność</a:t>
                      </a:r>
                      <a:endParaRPr lang="pl-PL" sz="5000" b="1" i="1" u="none" kern="1200" dirty="0">
                        <a:ln w="18415" cmpd="sng">
                          <a:noFill/>
                          <a:prstDash val="solid"/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  <a:ea typeface="Yu Gothic Light" panose="020B0300000000000000" pitchFamily="34" charset="-128"/>
                        <a:cs typeface="+mn-cs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lumMod val="50000"/>
                          </a:schemeClr>
                        </a:gs>
                        <a:gs pos="100000">
                          <a:schemeClr val="accent1">
                            <a:lumMod val="89000"/>
                          </a:schemeClr>
                        </a:gs>
                        <a:gs pos="82000">
                          <a:schemeClr val="accent1">
                            <a:lumMod val="75000"/>
                          </a:schemeClr>
                        </a:gs>
                        <a:gs pos="95000">
                          <a:schemeClr val="accent1">
                            <a:lumMod val="7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</a:tr>
              <a:tr h="1630615">
                <a:tc>
                  <a:txBody>
                    <a:bodyPr/>
                    <a:lstStyle/>
                    <a:p>
                      <a:pPr algn="ctr"/>
                      <a:r>
                        <a:rPr lang="pl-PL" sz="4800" dirty="0" smtClean="0">
                          <a:latin typeface="+mn-lt"/>
                        </a:rPr>
                        <a:t>17</a:t>
                      </a:r>
                      <a:r>
                        <a:rPr lang="pl-PL" sz="4800" baseline="0" dirty="0" smtClean="0">
                          <a:latin typeface="+mn-lt"/>
                        </a:rPr>
                        <a:t> 688 854</a:t>
                      </a:r>
                      <a:r>
                        <a:rPr lang="pl-PL" sz="4800" dirty="0" smtClean="0">
                          <a:latin typeface="+mn-lt"/>
                        </a:rPr>
                        <a:t> zł</a:t>
                      </a:r>
                      <a:endParaRPr lang="pl-PL" sz="48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2711597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512534"/>
              </p:ext>
            </p:extLst>
          </p:nvPr>
        </p:nvGraphicFramePr>
        <p:xfrm>
          <a:off x="4011855" y="423766"/>
          <a:ext cx="4935697" cy="1846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35697"/>
              </a:tblGrid>
              <a:tr h="936905">
                <a:tc>
                  <a:txBody>
                    <a:bodyPr/>
                    <a:lstStyle/>
                    <a:p>
                      <a:pPr algn="l"/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Rozbudowa drogi gminnej ulicy Błonie</a:t>
                      </a:r>
                      <a:r>
                        <a:rPr lang="pl-PL" sz="1800" baseline="0" dirty="0" smtClean="0">
                          <a:solidFill>
                            <a:schemeClr val="tx1"/>
                          </a:solidFill>
                        </a:rPr>
                        <a:t>                    w Kolbuszowej wraz z niezbędną infrastrukturą                 i urządzeniami budowlanymi – część I</a:t>
                      </a:r>
                      <a:endParaRPr lang="pl-PL" sz="1800" dirty="0">
                        <a:solidFill>
                          <a:schemeClr val="tx1"/>
                        </a:solidFill>
                      </a:endParaRPr>
                    </a:p>
                  </a:txBody>
                  <a:tcPr marL="216000" marR="108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909479"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1</a:t>
                      </a:r>
                      <a:r>
                        <a:rPr lang="pl-PL" sz="3200" baseline="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235 964</a:t>
                      </a:r>
                      <a:r>
                        <a:rPr lang="pl-PL" sz="3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zł</a:t>
                      </a:r>
                      <a:endParaRPr lang="pl-PL" sz="32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5408" y="2564905"/>
            <a:ext cx="5264201" cy="374441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05" y="980727"/>
            <a:ext cx="3682723" cy="567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14057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8105" y="161193"/>
            <a:ext cx="5436096" cy="321395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600" y="3501008"/>
            <a:ext cx="5328084" cy="326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133131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920368"/>
            <a:ext cx="7886700" cy="935945"/>
          </a:xfrm>
        </p:spPr>
        <p:txBody>
          <a:bodyPr/>
          <a:lstStyle/>
          <a:p>
            <a:pPr algn="ctr"/>
            <a:r>
              <a:rPr lang="pl-PL" dirty="0" smtClean="0">
                <a:latin typeface="Book Antiqua" panose="02040602050305030304" pitchFamily="18" charset="0"/>
                <a:ea typeface="Yu Gothic Medium" panose="020B0500000000000000" pitchFamily="34" charset="-128"/>
                <a:cs typeface="Times New Roman" panose="02020603050405020304" pitchFamily="18" charset="0"/>
              </a:rPr>
              <a:t>Realizacja budżetu w 2024 roku</a:t>
            </a:r>
            <a:endParaRPr lang="pl-PL" dirty="0">
              <a:latin typeface="Book Antiqua" panose="02040602050305030304" pitchFamily="18" charset="0"/>
              <a:ea typeface="Yu Gothic Medium" panose="020B05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58" name="Wykres 57"/>
          <p:cNvGraphicFramePr/>
          <p:nvPr>
            <p:extLst>
              <p:ext uri="{D42A27DB-BD31-4B8C-83A1-F6EECF244321}">
                <p14:modId xmlns:p14="http://schemas.microsoft.com/office/powerpoint/2010/main" val="3022435308"/>
              </p:ext>
            </p:extLst>
          </p:nvPr>
        </p:nvGraphicFramePr>
        <p:xfrm>
          <a:off x="860818" y="1336459"/>
          <a:ext cx="8424936" cy="4524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0" name="pole tekstowe 59"/>
          <p:cNvSpPr txBox="1"/>
          <p:nvPr/>
        </p:nvSpPr>
        <p:spPr>
          <a:xfrm>
            <a:off x="6747099" y="3788326"/>
            <a:ext cx="1946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wydatki bieżące 144 169 475,65 </a:t>
            </a:r>
            <a:r>
              <a:rPr lang="pl-PL" dirty="0"/>
              <a:t>zł </a:t>
            </a:r>
          </a:p>
        </p:txBody>
      </p:sp>
      <p:sp>
        <p:nvSpPr>
          <p:cNvPr id="61" name="pole tekstowe 60"/>
          <p:cNvSpPr txBox="1"/>
          <p:nvPr/>
        </p:nvSpPr>
        <p:spPr>
          <a:xfrm>
            <a:off x="6700132" y="2242487"/>
            <a:ext cx="1990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wydatki majątkowe 30 543 639,81 </a:t>
            </a:r>
            <a:r>
              <a:rPr lang="pl-PL" dirty="0"/>
              <a:t>zł </a:t>
            </a:r>
          </a:p>
        </p:txBody>
      </p:sp>
      <p:sp>
        <p:nvSpPr>
          <p:cNvPr id="66" name="pole tekstowe 65"/>
          <p:cNvSpPr txBox="1"/>
          <p:nvPr/>
        </p:nvSpPr>
        <p:spPr>
          <a:xfrm>
            <a:off x="2060847" y="5566295"/>
            <a:ext cx="1851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DOCHODY</a:t>
            </a:r>
            <a:r>
              <a:rPr lang="pl-PL" dirty="0" smtClean="0"/>
              <a:t> </a:t>
            </a:r>
          </a:p>
          <a:p>
            <a:r>
              <a:rPr lang="pl-PL" dirty="0" smtClean="0"/>
              <a:t>172 181 950,93 zł</a:t>
            </a:r>
            <a:endParaRPr lang="pl-PL" dirty="0"/>
          </a:p>
        </p:txBody>
      </p:sp>
      <p:sp>
        <p:nvSpPr>
          <p:cNvPr id="67" name="pole tekstowe 66"/>
          <p:cNvSpPr txBox="1"/>
          <p:nvPr/>
        </p:nvSpPr>
        <p:spPr>
          <a:xfrm>
            <a:off x="5073286" y="5559062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WYDATKI</a:t>
            </a:r>
          </a:p>
          <a:p>
            <a:r>
              <a:rPr lang="pl-PL" dirty="0" smtClean="0"/>
              <a:t>174 713 115,46 zł</a:t>
            </a:r>
            <a:endParaRPr lang="pl-PL" dirty="0"/>
          </a:p>
        </p:txBody>
      </p:sp>
      <p:sp>
        <p:nvSpPr>
          <p:cNvPr id="69" name="pole tekstowe 68"/>
          <p:cNvSpPr txBox="1"/>
          <p:nvPr/>
        </p:nvSpPr>
        <p:spPr>
          <a:xfrm>
            <a:off x="202624" y="2206489"/>
            <a:ext cx="2079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dochody majątkowe </a:t>
            </a:r>
            <a:r>
              <a:rPr lang="pl-PL" dirty="0" smtClean="0"/>
              <a:t>22 846 814,58 zł</a:t>
            </a:r>
            <a:endParaRPr lang="pl-PL" dirty="0"/>
          </a:p>
        </p:txBody>
      </p:sp>
      <p:sp>
        <p:nvSpPr>
          <p:cNvPr id="70" name="pole tekstowe 69"/>
          <p:cNvSpPr txBox="1"/>
          <p:nvPr/>
        </p:nvSpPr>
        <p:spPr>
          <a:xfrm>
            <a:off x="255820" y="3957415"/>
            <a:ext cx="1973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dochody bieżące </a:t>
            </a:r>
            <a:r>
              <a:rPr lang="pl-PL" dirty="0" smtClean="0"/>
              <a:t>149 335 136,35 zł</a:t>
            </a:r>
            <a:endParaRPr lang="pl-PL" dirty="0"/>
          </a:p>
        </p:txBody>
      </p:sp>
      <p:cxnSp>
        <p:nvCxnSpPr>
          <p:cNvPr id="72" name="Łącznik łamany 71"/>
          <p:cNvCxnSpPr/>
          <p:nvPr/>
        </p:nvCxnSpPr>
        <p:spPr>
          <a:xfrm rot="10800000" flipV="1">
            <a:off x="1558940" y="2663894"/>
            <a:ext cx="1181261" cy="206812"/>
          </a:xfrm>
          <a:prstGeom prst="bentConnector3">
            <a:avLst/>
          </a:prstGeom>
          <a:ln w="190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Łącznik łamany 73"/>
          <p:cNvCxnSpPr/>
          <p:nvPr/>
        </p:nvCxnSpPr>
        <p:spPr>
          <a:xfrm rot="10800000" flipV="1">
            <a:off x="1558940" y="4448495"/>
            <a:ext cx="1181261" cy="206812"/>
          </a:xfrm>
          <a:prstGeom prst="bentConnector3">
            <a:avLst/>
          </a:prstGeom>
          <a:ln w="190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Łącznik łamany 74"/>
          <p:cNvCxnSpPr/>
          <p:nvPr/>
        </p:nvCxnSpPr>
        <p:spPr>
          <a:xfrm rot="10800000" flipV="1">
            <a:off x="6273861" y="2673408"/>
            <a:ext cx="1181261" cy="206812"/>
          </a:xfrm>
          <a:prstGeom prst="bentConnector3">
            <a:avLst>
              <a:gd name="adj1" fmla="val 49177"/>
            </a:avLst>
          </a:prstGeom>
          <a:ln w="19050">
            <a:solidFill>
              <a:schemeClr val="bg2">
                <a:lumMod val="25000"/>
              </a:schemeClr>
            </a:solidFill>
            <a:tailEnd type="triangle"/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Łącznik łamany 75"/>
          <p:cNvCxnSpPr/>
          <p:nvPr/>
        </p:nvCxnSpPr>
        <p:spPr>
          <a:xfrm rot="10800000" flipV="1">
            <a:off x="6273861" y="4206124"/>
            <a:ext cx="1181261" cy="206812"/>
          </a:xfrm>
          <a:prstGeom prst="bentConnector3">
            <a:avLst/>
          </a:prstGeom>
          <a:ln w="19050">
            <a:solidFill>
              <a:schemeClr val="bg2">
                <a:lumMod val="25000"/>
              </a:schemeClr>
            </a:solidFill>
            <a:tailEnd type="triangle"/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chemat blokowy: łącznik 15"/>
          <p:cNvSpPr/>
          <p:nvPr/>
        </p:nvSpPr>
        <p:spPr>
          <a:xfrm>
            <a:off x="892021" y="5229200"/>
            <a:ext cx="1214783" cy="1183604"/>
          </a:xfrm>
          <a:prstGeom prst="flowChartConnector">
            <a:avLst/>
          </a:prstGeom>
          <a:noFill/>
          <a:ln w="31750">
            <a:solidFill>
              <a:srgbClr val="EE941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Schemat blokowy: łącznik 17"/>
          <p:cNvSpPr/>
          <p:nvPr/>
        </p:nvSpPr>
        <p:spPr>
          <a:xfrm>
            <a:off x="6877167" y="5229200"/>
            <a:ext cx="1214783" cy="1183604"/>
          </a:xfrm>
          <a:prstGeom prst="flowChartConnector">
            <a:avLst/>
          </a:prstGeom>
          <a:noFill/>
          <a:ln w="31750">
            <a:solidFill>
              <a:srgbClr val="EE941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/>
          <p:cNvSpPr txBox="1"/>
          <p:nvPr/>
        </p:nvSpPr>
        <p:spPr>
          <a:xfrm>
            <a:off x="1124411" y="5442870"/>
            <a:ext cx="7665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91</a:t>
            </a:r>
            <a:r>
              <a:rPr lang="pl-PL" dirty="0" smtClean="0"/>
              <a:t>% planu</a:t>
            </a:r>
            <a:endParaRPr lang="pl-PL" dirty="0"/>
          </a:p>
        </p:txBody>
      </p:sp>
      <p:sp>
        <p:nvSpPr>
          <p:cNvPr id="20" name="pole tekstowe 19"/>
          <p:cNvSpPr txBox="1"/>
          <p:nvPr/>
        </p:nvSpPr>
        <p:spPr>
          <a:xfrm>
            <a:off x="7124518" y="5451403"/>
            <a:ext cx="7200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94</a:t>
            </a:r>
            <a:r>
              <a:rPr lang="pl-PL" dirty="0" smtClean="0"/>
              <a:t>% planu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07041642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641920"/>
              </p:ext>
            </p:extLst>
          </p:nvPr>
        </p:nvGraphicFramePr>
        <p:xfrm>
          <a:off x="4932040" y="1340768"/>
          <a:ext cx="4087520" cy="1781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7520"/>
              </a:tblGrid>
              <a:tr h="894217">
                <a:tc>
                  <a:txBody>
                    <a:bodyPr/>
                    <a:lstStyle/>
                    <a:p>
                      <a:pPr algn="l"/>
                      <a:r>
                        <a:rPr lang="pl-PL" sz="2000" dirty="0" smtClean="0">
                          <a:solidFill>
                            <a:schemeClr val="tx1"/>
                          </a:solidFill>
                        </a:rPr>
                        <a:t>Przebudowa ulicy Skowrońskiego</a:t>
                      </a:r>
                      <a:endParaRPr lang="pl-PL" sz="2000" dirty="0">
                        <a:solidFill>
                          <a:schemeClr val="tx1"/>
                        </a:solidFill>
                      </a:endParaRPr>
                    </a:p>
                  </a:txBody>
                  <a:tcPr marL="324000" marR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86881"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199</a:t>
                      </a:r>
                      <a:r>
                        <a:rPr lang="pl-PL" sz="3200" baseline="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369</a:t>
                      </a:r>
                      <a:r>
                        <a:rPr lang="pl-PL" sz="3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zł</a:t>
                      </a:r>
                      <a:endParaRPr lang="pl-PL" sz="32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7704" y="3404535"/>
            <a:ext cx="5400600" cy="335533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499" y="720719"/>
            <a:ext cx="4716016" cy="263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53146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861137"/>
              </p:ext>
            </p:extLst>
          </p:nvPr>
        </p:nvGraphicFramePr>
        <p:xfrm>
          <a:off x="652398" y="1268760"/>
          <a:ext cx="3069867" cy="1781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9867"/>
              </a:tblGrid>
              <a:tr h="894217">
                <a:tc>
                  <a:txBody>
                    <a:bodyPr/>
                    <a:lstStyle/>
                    <a:p>
                      <a:pPr algn="l"/>
                      <a:r>
                        <a:rPr lang="pl-PL" sz="2000" dirty="0" smtClean="0">
                          <a:solidFill>
                            <a:schemeClr val="tx1"/>
                          </a:solidFill>
                        </a:rPr>
                        <a:t>Droga gminna             Nowa Wieś – Borek </a:t>
                      </a:r>
                      <a:endParaRPr lang="pl-PL" sz="2000" dirty="0">
                        <a:solidFill>
                          <a:schemeClr val="tx1"/>
                        </a:solidFill>
                      </a:endParaRPr>
                    </a:p>
                  </a:txBody>
                  <a:tcPr marL="324000" marR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86881">
                <a:tc>
                  <a:txBody>
                    <a:bodyPr/>
                    <a:lstStyle/>
                    <a:p>
                      <a:pPr algn="ctr"/>
                      <a:r>
                        <a:rPr lang="pl-PL" sz="3200" baseline="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287 938 </a:t>
                      </a:r>
                      <a:r>
                        <a:rPr lang="pl-PL" sz="3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zł</a:t>
                      </a:r>
                      <a:endParaRPr lang="pl-PL" sz="32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5776" y="3284984"/>
            <a:ext cx="5688632" cy="348149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7787" y="404664"/>
            <a:ext cx="4434893" cy="276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2991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1424161"/>
              </p:ext>
            </p:extLst>
          </p:nvPr>
        </p:nvGraphicFramePr>
        <p:xfrm>
          <a:off x="539552" y="1340768"/>
          <a:ext cx="3600400" cy="16789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/>
              </a:tblGrid>
              <a:tr h="792088">
                <a:tc>
                  <a:txBody>
                    <a:bodyPr/>
                    <a:lstStyle/>
                    <a:p>
                      <a:pPr algn="l"/>
                      <a:r>
                        <a:rPr lang="pl-PL" sz="2000" dirty="0" smtClean="0">
                          <a:solidFill>
                            <a:schemeClr val="tx1"/>
                          </a:solidFill>
                        </a:rPr>
                        <a:t>Droga</a:t>
                      </a:r>
                      <a:r>
                        <a:rPr lang="pl-PL" sz="2000" baseline="0" dirty="0" smtClean="0">
                          <a:solidFill>
                            <a:schemeClr val="tx1"/>
                          </a:solidFill>
                        </a:rPr>
                        <a:t> gminna w Kolbuszowej Górnej </a:t>
                      </a:r>
                      <a:endParaRPr lang="pl-PL" sz="2000" dirty="0">
                        <a:solidFill>
                          <a:schemeClr val="tx1"/>
                        </a:solidFill>
                      </a:endParaRPr>
                    </a:p>
                  </a:txBody>
                  <a:tcPr marL="324000" marR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86881"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334 806 zł</a:t>
                      </a:r>
                      <a:endParaRPr lang="pl-PL" sz="32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9713" y="3243001"/>
            <a:ext cx="5692552" cy="351006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354538"/>
            <a:ext cx="4165579" cy="27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103530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138586"/>
              </p:ext>
            </p:extLst>
          </p:nvPr>
        </p:nvGraphicFramePr>
        <p:xfrm>
          <a:off x="119947" y="4005064"/>
          <a:ext cx="3947997" cy="1781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7997"/>
              </a:tblGrid>
              <a:tr h="894217">
                <a:tc>
                  <a:txBody>
                    <a:bodyPr/>
                    <a:lstStyle/>
                    <a:p>
                      <a:pPr algn="l"/>
                      <a:r>
                        <a:rPr lang="pl-PL" sz="2000" dirty="0" smtClean="0">
                          <a:solidFill>
                            <a:schemeClr val="tx1"/>
                          </a:solidFill>
                        </a:rPr>
                        <a:t>Przebudowa drogi gminnej               w Kolbuszowej Dolnej </a:t>
                      </a:r>
                      <a:endParaRPr lang="pl-PL" sz="2000" dirty="0">
                        <a:solidFill>
                          <a:schemeClr val="tx1"/>
                        </a:solidFill>
                      </a:endParaRPr>
                    </a:p>
                  </a:txBody>
                  <a:tcPr marL="324000" marR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86881"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180 447 zł</a:t>
                      </a:r>
                      <a:endParaRPr lang="pl-PL" sz="32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3707" y="260648"/>
            <a:ext cx="6549043" cy="345638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3836516"/>
            <a:ext cx="4284766" cy="285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65022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488523"/>
              </p:ext>
            </p:extLst>
          </p:nvPr>
        </p:nvGraphicFramePr>
        <p:xfrm>
          <a:off x="5508104" y="3933056"/>
          <a:ext cx="3551370" cy="1781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1370"/>
              </a:tblGrid>
              <a:tr h="894217">
                <a:tc>
                  <a:txBody>
                    <a:bodyPr/>
                    <a:lstStyle/>
                    <a:p>
                      <a:pPr algn="l"/>
                      <a:r>
                        <a:rPr lang="pl-PL" sz="2000" dirty="0" smtClean="0">
                          <a:solidFill>
                            <a:schemeClr val="tx1"/>
                          </a:solidFill>
                        </a:rPr>
                        <a:t>Przebudowa drogi gminnej Domatków - </a:t>
                      </a:r>
                      <a:r>
                        <a:rPr lang="pl-PL" sz="2000" dirty="0" err="1" smtClean="0">
                          <a:solidFill>
                            <a:schemeClr val="tx1"/>
                          </a:solidFill>
                        </a:rPr>
                        <a:t>Zagranicze</a:t>
                      </a:r>
                      <a:r>
                        <a:rPr lang="pl-PL" sz="2000" dirty="0" smtClean="0">
                          <a:solidFill>
                            <a:schemeClr val="tx1"/>
                          </a:solidFill>
                        </a:rPr>
                        <a:t>         </a:t>
                      </a:r>
                      <a:endParaRPr lang="pl-PL" sz="2000" dirty="0">
                        <a:solidFill>
                          <a:schemeClr val="tx1"/>
                        </a:solidFill>
                      </a:endParaRPr>
                    </a:p>
                  </a:txBody>
                  <a:tcPr marL="324000" marR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86881"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1 308 926 zł</a:t>
                      </a:r>
                      <a:endParaRPr lang="pl-PL" sz="32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3711959"/>
            <a:ext cx="5292080" cy="302433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3808" y="111559"/>
            <a:ext cx="6084168" cy="353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56342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7561278"/>
              </p:ext>
            </p:extLst>
          </p:nvPr>
        </p:nvGraphicFramePr>
        <p:xfrm>
          <a:off x="5292080" y="1240057"/>
          <a:ext cx="3551370" cy="1781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1370"/>
              </a:tblGrid>
              <a:tr h="894217">
                <a:tc>
                  <a:txBody>
                    <a:bodyPr/>
                    <a:lstStyle/>
                    <a:p>
                      <a:pPr algn="l"/>
                      <a:r>
                        <a:rPr lang="pl-PL" sz="2000" dirty="0" smtClean="0">
                          <a:solidFill>
                            <a:schemeClr val="tx1"/>
                          </a:solidFill>
                        </a:rPr>
                        <a:t>Przebudowa</a:t>
                      </a:r>
                      <a:r>
                        <a:rPr lang="pl-PL" sz="2000" baseline="0" dirty="0" smtClean="0">
                          <a:solidFill>
                            <a:schemeClr val="tx1"/>
                          </a:solidFill>
                        </a:rPr>
                        <a:t> drogi gminnej ulicy 3 Maja w Kolbuszowej </a:t>
                      </a:r>
                      <a:r>
                        <a:rPr lang="pl-PL" sz="2000" dirty="0" smtClean="0">
                          <a:solidFill>
                            <a:schemeClr val="tx1"/>
                          </a:solidFill>
                        </a:rPr>
                        <a:t>         </a:t>
                      </a:r>
                      <a:endParaRPr lang="pl-PL" sz="2000" dirty="0">
                        <a:solidFill>
                          <a:schemeClr val="tx1"/>
                        </a:solidFill>
                      </a:endParaRPr>
                    </a:p>
                  </a:txBody>
                  <a:tcPr marL="324000" marR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86881"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1 929 545 zł</a:t>
                      </a:r>
                      <a:endParaRPr lang="pl-PL" sz="32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758025"/>
            <a:ext cx="4666776" cy="274516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8615" y="3524002"/>
            <a:ext cx="5725753" cy="328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086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007479"/>
              </p:ext>
            </p:extLst>
          </p:nvPr>
        </p:nvGraphicFramePr>
        <p:xfrm>
          <a:off x="323528" y="1484784"/>
          <a:ext cx="4032448" cy="15472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8"/>
              </a:tblGrid>
              <a:tr h="660325">
                <a:tc>
                  <a:txBody>
                    <a:bodyPr/>
                    <a:lstStyle/>
                    <a:p>
                      <a:pPr lvl="0" algn="l"/>
                      <a:r>
                        <a:rPr lang="pl-PL" sz="2000" dirty="0" smtClean="0">
                          <a:solidFill>
                            <a:schemeClr val="tx1"/>
                          </a:solidFill>
                        </a:rPr>
                        <a:t>Droga gminna</a:t>
                      </a:r>
                      <a:r>
                        <a:rPr lang="pl-PL" sz="2000" baseline="0" dirty="0" smtClean="0">
                          <a:solidFill>
                            <a:schemeClr val="tx1"/>
                          </a:solidFill>
                        </a:rPr>
                        <a:t> Widełka  - Majdan</a:t>
                      </a:r>
                      <a:endParaRPr lang="pl-PL" sz="2000" dirty="0">
                        <a:solidFill>
                          <a:schemeClr val="tx1"/>
                        </a:solidFill>
                      </a:endParaRPr>
                    </a:p>
                  </a:txBody>
                  <a:tcPr marL="252000" marR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86881"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324 609 zł</a:t>
                      </a:r>
                      <a:endParaRPr lang="pl-PL" sz="32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0218" y="3356992"/>
            <a:ext cx="5228045" cy="338718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9992" y="211286"/>
            <a:ext cx="4186660" cy="300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253259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1738813"/>
              </p:ext>
            </p:extLst>
          </p:nvPr>
        </p:nvGraphicFramePr>
        <p:xfrm>
          <a:off x="451115" y="1484784"/>
          <a:ext cx="3494007" cy="1656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4007"/>
              </a:tblGrid>
              <a:tr h="769303">
                <a:tc>
                  <a:txBody>
                    <a:bodyPr/>
                    <a:lstStyle/>
                    <a:p>
                      <a:pPr algn="l"/>
                      <a:r>
                        <a:rPr lang="pl-PL" sz="2000" dirty="0" smtClean="0">
                          <a:solidFill>
                            <a:schemeClr val="tx1"/>
                          </a:solidFill>
                        </a:rPr>
                        <a:t>Droga</a:t>
                      </a:r>
                      <a:r>
                        <a:rPr lang="pl-PL" sz="2000" baseline="0" dirty="0" smtClean="0">
                          <a:solidFill>
                            <a:schemeClr val="tx1"/>
                          </a:solidFill>
                        </a:rPr>
                        <a:t> gminna Widełka – Dworzysko </a:t>
                      </a:r>
                      <a:endParaRPr lang="pl-PL" sz="2000" dirty="0">
                        <a:solidFill>
                          <a:schemeClr val="tx1"/>
                        </a:solidFill>
                      </a:endParaRPr>
                    </a:p>
                  </a:txBody>
                  <a:tcPr marL="360000" marR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86881"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205 780</a:t>
                      </a:r>
                      <a:r>
                        <a:rPr lang="pl-PL" sz="3200" baseline="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</a:t>
                      </a:r>
                      <a:r>
                        <a:rPr lang="pl-PL" sz="3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zł</a:t>
                      </a:r>
                      <a:endParaRPr lang="pl-PL" sz="32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3011" y="3403262"/>
            <a:ext cx="5205293" cy="333810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0222" y="227336"/>
            <a:ext cx="4580250" cy="305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370045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657262"/>
              </p:ext>
            </p:extLst>
          </p:nvPr>
        </p:nvGraphicFramePr>
        <p:xfrm>
          <a:off x="6228184" y="2924944"/>
          <a:ext cx="2664296" cy="18927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/>
              </a:tblGrid>
              <a:tr h="121231">
                <a:tc>
                  <a:txBody>
                    <a:bodyPr/>
                    <a:lstStyle/>
                    <a:p>
                      <a:pPr algn="l"/>
                      <a:r>
                        <a:rPr lang="pl-PL" sz="2000" dirty="0" smtClean="0">
                          <a:solidFill>
                            <a:schemeClr val="tx1"/>
                          </a:solidFill>
                        </a:rPr>
                        <a:t>Droga gminna Poręby Kupieńskie – Stare Poręby</a:t>
                      </a:r>
                      <a:endParaRPr lang="pl-PL" sz="2000" dirty="0">
                        <a:solidFill>
                          <a:schemeClr val="tx1"/>
                        </a:solidFill>
                      </a:endParaRPr>
                    </a:p>
                  </a:txBody>
                  <a:tcPr marL="252000" marR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86881">
                <a:tc>
                  <a:txBody>
                    <a:bodyPr/>
                    <a:lstStyle/>
                    <a:p>
                      <a:pPr algn="ctr"/>
                      <a:r>
                        <a:rPr lang="pl-PL" sz="3200" baseline="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208 197 </a:t>
                      </a:r>
                      <a:r>
                        <a:rPr lang="pl-PL" sz="3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zł</a:t>
                      </a:r>
                      <a:endParaRPr lang="pl-PL" sz="32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1760" y="178440"/>
            <a:ext cx="4427984" cy="259228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805" y="2924944"/>
            <a:ext cx="5696371" cy="373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23731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8796"/>
              </p:ext>
            </p:extLst>
          </p:nvPr>
        </p:nvGraphicFramePr>
        <p:xfrm>
          <a:off x="406830" y="3140968"/>
          <a:ext cx="2664296" cy="21975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/>
              </a:tblGrid>
              <a:tr h="121231">
                <a:tc>
                  <a:txBody>
                    <a:bodyPr/>
                    <a:lstStyle/>
                    <a:p>
                      <a:pPr algn="l"/>
                      <a:r>
                        <a:rPr lang="pl-PL" sz="2000" dirty="0" smtClean="0">
                          <a:solidFill>
                            <a:schemeClr val="tx1"/>
                          </a:solidFill>
                        </a:rPr>
                        <a:t>Droga dojazdowa do gruntów rolnych w obrębie Świerczowa</a:t>
                      </a:r>
                      <a:r>
                        <a:rPr lang="pl-PL" sz="2000" baseline="0" dirty="0" smtClean="0">
                          <a:solidFill>
                            <a:schemeClr val="tx1"/>
                          </a:solidFill>
                        </a:rPr>
                        <a:t> i Nowej Wsi </a:t>
                      </a:r>
                      <a:endParaRPr lang="pl-PL" sz="2000" dirty="0">
                        <a:solidFill>
                          <a:schemeClr val="tx1"/>
                        </a:solidFill>
                      </a:endParaRPr>
                    </a:p>
                  </a:txBody>
                  <a:tcPr marL="252000" marR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86881">
                <a:tc>
                  <a:txBody>
                    <a:bodyPr/>
                    <a:lstStyle/>
                    <a:p>
                      <a:pPr algn="ctr"/>
                      <a:r>
                        <a:rPr lang="pl-PL" sz="3200" baseline="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123 106 </a:t>
                      </a:r>
                      <a:r>
                        <a:rPr lang="pl-PL" sz="3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zł</a:t>
                      </a:r>
                      <a:endParaRPr lang="pl-PL" sz="32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856" y="3140968"/>
            <a:ext cx="5604115" cy="356755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3768" y="260648"/>
            <a:ext cx="4530253" cy="270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44059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05714" y="250495"/>
            <a:ext cx="1569568" cy="344807"/>
          </a:xfrm>
        </p:spPr>
        <p:txBody>
          <a:bodyPr>
            <a:normAutofit fontScale="90000"/>
          </a:bodyPr>
          <a:lstStyle/>
          <a:p>
            <a:pPr lvl="0" defTabSz="91440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pl-PL" altLang="pl-PL" sz="1600" b="1" dirty="0" smtClean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/>
            </a:r>
            <a:br>
              <a:rPr lang="pl-PL" altLang="pl-PL" sz="1600" b="1" dirty="0" smtClean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</a:br>
            <a:r>
              <a:rPr lang="pl-PL" altLang="pl-PL" sz="12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200" dirty="0">
                <a:ea typeface="Times New Roman" panose="02020603050405020304" pitchFamily="18" charset="0"/>
              </a:rPr>
              <a:t/>
            </a:r>
            <a:br>
              <a:rPr lang="pl-PL" altLang="pl-PL" sz="1200" dirty="0">
                <a:ea typeface="Times New Roman" panose="02020603050405020304" pitchFamily="18" charset="0"/>
              </a:rPr>
            </a:br>
            <a:r>
              <a:rPr lang="pl-PL" altLang="pl-PL" sz="12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r>
              <a:rPr lang="pl-PL" altLang="pl-PL" sz="1600" b="1" dirty="0" smtClean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/>
            </a:r>
            <a:br>
              <a:rPr lang="pl-PL" altLang="pl-PL" sz="1600" b="1" dirty="0" smtClean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</a:br>
            <a:r>
              <a:rPr lang="pl-PL" altLang="pl-PL" sz="1200" dirty="0">
                <a:latin typeface="Arial" panose="020B0604020202020204" pitchFamily="34" charset="0"/>
              </a:rPr>
              <a:t/>
            </a:r>
            <a:br>
              <a:rPr lang="pl-PL" altLang="pl-PL" sz="1200" dirty="0">
                <a:latin typeface="Arial" panose="020B0604020202020204" pitchFamily="34" charset="0"/>
              </a:rPr>
            </a:br>
            <a:endParaRPr lang="pl-PL" sz="1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/>
          </a:p>
        </p:txBody>
      </p:sp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628650" y="1052736"/>
            <a:ext cx="7886700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10" name="Tytuł 2"/>
          <p:cNvSpPr txBox="1">
            <a:spLocks/>
          </p:cNvSpPr>
          <p:nvPr/>
        </p:nvSpPr>
        <p:spPr>
          <a:xfrm>
            <a:off x="645040" y="720119"/>
            <a:ext cx="7886701" cy="6881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200" dirty="0" smtClean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Dochody ogółem w latach 2021 - 2024</a:t>
            </a:r>
            <a:endParaRPr lang="pl-PL" sz="3200" dirty="0">
              <a:ln w="18415" cmpd="sng">
                <a:noFill/>
                <a:prstDash val="solid"/>
              </a:ln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Symbol zastępczy zawartości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3415974"/>
              </p:ext>
            </p:extLst>
          </p:nvPr>
        </p:nvGraphicFramePr>
        <p:xfrm>
          <a:off x="468000" y="1479713"/>
          <a:ext cx="8229600" cy="136048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5400000" algn="ctr" rotWithShape="0">
                    <a:schemeClr val="bg1"/>
                  </a:outerShdw>
                </a:effectLst>
                <a:tableStyleId>{5C22544A-7EE6-4342-B048-85BDC9FD1C3A}</a:tableStyleId>
              </a:tblPr>
              <a:tblGrid>
                <a:gridCol w="1645920"/>
                <a:gridCol w="1640228"/>
                <a:gridCol w="1692749"/>
                <a:gridCol w="1604783"/>
                <a:gridCol w="1645920"/>
              </a:tblGrid>
              <a:tr h="580620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Yu Gothic Medium" panose="020B0500000000000000" pitchFamily="34" charset="-128"/>
                          <a:ea typeface="Yu Gothic Medium" panose="020B0500000000000000" pitchFamily="34" charset="-128"/>
                        </a:rPr>
                        <a:t>DOCHODY</a:t>
                      </a:r>
                      <a:endParaRPr lang="pl-PL" sz="18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Yu Gothic Medium" panose="020B0500000000000000" pitchFamily="34" charset="-128"/>
                        <a:ea typeface="Yu Gothic Medium" panose="020B0500000000000000" pitchFamily="34" charset="-128"/>
                      </a:endParaRPr>
                    </a:p>
                  </a:txBody>
                  <a:tcPr marL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50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Yu Gothic Medium" panose="020B0500000000000000" pitchFamily="34" charset="-128"/>
                          <a:ea typeface="Yu Gothic Medium" panose="020B0500000000000000" pitchFamily="34" charset="-128"/>
                        </a:rPr>
                        <a:t>2021</a:t>
                      </a:r>
                      <a:endParaRPr lang="pl-PL" sz="1500" dirty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Yu Gothic Medium" panose="020B0500000000000000" pitchFamily="34" charset="-128"/>
                        <a:ea typeface="Yu Gothic Medium" panose="020B0500000000000000" pitchFamily="34" charset="-128"/>
                      </a:endParaRPr>
                    </a:p>
                  </a:txBody>
                  <a:tcPr marL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50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Yu Gothic Medium" panose="020B0500000000000000" pitchFamily="34" charset="-128"/>
                          <a:ea typeface="Yu Gothic Medium" panose="020B0500000000000000" pitchFamily="34" charset="-128"/>
                        </a:rPr>
                        <a:t>2022</a:t>
                      </a:r>
                      <a:endParaRPr lang="pl-PL" sz="1500" dirty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Yu Gothic Medium" panose="020B0500000000000000" pitchFamily="34" charset="-128"/>
                        <a:ea typeface="Yu Gothic Medium" panose="020B0500000000000000" pitchFamily="34" charset="-128"/>
                      </a:endParaRPr>
                    </a:p>
                  </a:txBody>
                  <a:tcPr marL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50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Yu Gothic Medium" panose="020B0500000000000000" pitchFamily="34" charset="-128"/>
                          <a:ea typeface="Yu Gothic Medium" panose="020B0500000000000000" pitchFamily="34" charset="-128"/>
                        </a:rPr>
                        <a:t>2023</a:t>
                      </a:r>
                      <a:endParaRPr lang="pl-PL" sz="1500" dirty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Yu Gothic Medium" panose="020B0500000000000000" pitchFamily="34" charset="-128"/>
                        <a:ea typeface="Yu Gothic Medium" panose="020B0500000000000000" pitchFamily="34" charset="-128"/>
                      </a:endParaRPr>
                    </a:p>
                  </a:txBody>
                  <a:tcPr marL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50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Yu Gothic Medium" panose="020B0500000000000000" pitchFamily="34" charset="-128"/>
                          <a:ea typeface="Yu Gothic Medium" panose="020B0500000000000000" pitchFamily="34" charset="-128"/>
                        </a:rPr>
                        <a:t>2024</a:t>
                      </a:r>
                      <a:endParaRPr lang="pl-PL" sz="1500" dirty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Yu Gothic Medium" panose="020B0500000000000000" pitchFamily="34" charset="-128"/>
                        <a:ea typeface="Yu Gothic Medium" panose="020B0500000000000000" pitchFamily="34" charset="-128"/>
                      </a:endParaRPr>
                    </a:p>
                  </a:txBody>
                  <a:tcPr marL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370696"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Yu Gothic Medium" panose="020B0500000000000000" pitchFamily="34" charset="-128"/>
                          <a:ea typeface="Yu Gothic Medium" panose="020B0500000000000000" pitchFamily="34" charset="-128"/>
                        </a:rPr>
                        <a:t>Plan</a:t>
                      </a:r>
                      <a:endParaRPr lang="pl-PL" sz="1600" b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Yu Gothic Medium" panose="020B0500000000000000" pitchFamily="34" charset="-128"/>
                        <a:ea typeface="Yu Gothic Medium" panose="020B0500000000000000" pitchFamily="34" charset="-128"/>
                      </a:endParaRPr>
                    </a:p>
                  </a:txBody>
                  <a:tcPr marL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800" b="1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156 506 352</a:t>
                      </a:r>
                    </a:p>
                  </a:txBody>
                  <a:tcPr marL="0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pl-PL" sz="1800" b="1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179 284 842  </a:t>
                      </a:r>
                      <a:endParaRPr kumimoji="0" lang="pl-PL" sz="1800" b="1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pl-PL" sz="1800" b="1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164 605 725</a:t>
                      </a:r>
                    </a:p>
                  </a:txBody>
                  <a:tcPr marL="0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pl-PL" sz="1800" b="1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175 172 407</a:t>
                      </a:r>
                    </a:p>
                  </a:txBody>
                  <a:tcPr marL="0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09166"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Yu Gothic Medium" panose="020B0500000000000000" pitchFamily="34" charset="-128"/>
                          <a:ea typeface="Yu Gothic Medium" panose="020B0500000000000000" pitchFamily="34" charset="-128"/>
                        </a:rPr>
                        <a:t>Wykonanie</a:t>
                      </a:r>
                      <a:endParaRPr lang="pl-PL" sz="1600" b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Yu Gothic Medium" panose="020B0500000000000000" pitchFamily="34" charset="-128"/>
                        <a:ea typeface="Yu Gothic Medium" panose="020B0500000000000000" pitchFamily="34" charset="-128"/>
                      </a:endParaRPr>
                    </a:p>
                  </a:txBody>
                  <a:tcPr marL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800" b="1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147 911 515</a:t>
                      </a:r>
                    </a:p>
                  </a:txBody>
                  <a:tcPr marL="0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pl-PL" sz="1800" b="1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150 161 190  </a:t>
                      </a:r>
                      <a:endParaRPr kumimoji="0" lang="pl-PL" sz="1800" b="1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pl-PL" sz="1800" b="1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154 808 547</a:t>
                      </a:r>
                      <a:endParaRPr kumimoji="0" lang="pl-PL" sz="1800" b="1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pl-PL" sz="1800" b="1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172 181 951 </a:t>
                      </a:r>
                      <a:endParaRPr kumimoji="0" lang="pl-PL" sz="1800" b="1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Wykres 14"/>
          <p:cNvGraphicFramePr/>
          <p:nvPr>
            <p:extLst>
              <p:ext uri="{D42A27DB-BD31-4B8C-83A1-F6EECF244321}">
                <p14:modId xmlns:p14="http://schemas.microsoft.com/office/powerpoint/2010/main" val="1483522722"/>
              </p:ext>
            </p:extLst>
          </p:nvPr>
        </p:nvGraphicFramePr>
        <p:xfrm>
          <a:off x="68068" y="3068960"/>
          <a:ext cx="9028552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398463833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290321"/>
              </p:ext>
            </p:extLst>
          </p:nvPr>
        </p:nvGraphicFramePr>
        <p:xfrm>
          <a:off x="899593" y="808674"/>
          <a:ext cx="3528392" cy="21975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8392"/>
              </a:tblGrid>
              <a:tr h="894217">
                <a:tc>
                  <a:txBody>
                    <a:bodyPr/>
                    <a:lstStyle/>
                    <a:p>
                      <a:pPr algn="l"/>
                      <a:r>
                        <a:rPr lang="pl-PL" sz="2000" baseline="0" dirty="0" smtClean="0">
                          <a:solidFill>
                            <a:schemeClr val="tx1"/>
                          </a:solidFill>
                        </a:rPr>
                        <a:t>Remont drogi wojewódzkiej Nr 987 Kolbuszowa – Sędziszów Małopolski             w miejscowości Przedbórz  </a:t>
                      </a:r>
                      <a:r>
                        <a:rPr lang="pl-PL" sz="2000" dirty="0" smtClean="0">
                          <a:solidFill>
                            <a:schemeClr val="tx1"/>
                          </a:solidFill>
                        </a:rPr>
                        <a:t>         </a:t>
                      </a:r>
                      <a:endParaRPr lang="pl-PL" sz="2000" dirty="0">
                        <a:solidFill>
                          <a:schemeClr val="tx1"/>
                        </a:solidFill>
                      </a:endParaRPr>
                    </a:p>
                  </a:txBody>
                  <a:tcPr marL="324000" marR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86881"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89</a:t>
                      </a:r>
                      <a:r>
                        <a:rPr lang="pl-PL" sz="3200" baseline="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116</a:t>
                      </a:r>
                      <a:r>
                        <a:rPr lang="pl-PL" sz="3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zł</a:t>
                      </a:r>
                      <a:endParaRPr lang="pl-PL" sz="32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9672" y="3212975"/>
            <a:ext cx="5778387" cy="353333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008" y="322622"/>
            <a:ext cx="3950533" cy="278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86489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9726036"/>
              </p:ext>
            </p:extLst>
          </p:nvPr>
        </p:nvGraphicFramePr>
        <p:xfrm>
          <a:off x="3275856" y="560306"/>
          <a:ext cx="4536504" cy="1485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6504"/>
              </a:tblGrid>
              <a:tr h="693675">
                <a:tc>
                  <a:txBody>
                    <a:bodyPr/>
                    <a:lstStyle/>
                    <a:p>
                      <a:pPr algn="l"/>
                      <a:r>
                        <a:rPr lang="pl-PL" sz="2000" baseline="0" dirty="0" smtClean="0">
                          <a:solidFill>
                            <a:schemeClr val="tx1"/>
                          </a:solidFill>
                        </a:rPr>
                        <a:t>Utwardzenie ulicy Hiacyntowej               w Kolbuszowej  </a:t>
                      </a:r>
                      <a:r>
                        <a:rPr lang="pl-PL" sz="2000" dirty="0" smtClean="0">
                          <a:solidFill>
                            <a:schemeClr val="tx1"/>
                          </a:solidFill>
                        </a:rPr>
                        <a:t>         </a:t>
                      </a:r>
                      <a:endParaRPr lang="pl-PL" sz="2000" dirty="0">
                        <a:solidFill>
                          <a:schemeClr val="tx1"/>
                        </a:solidFill>
                      </a:endParaRPr>
                    </a:p>
                  </a:txBody>
                  <a:tcPr marL="324000" marR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84723"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107 509 zł</a:t>
                      </a:r>
                      <a:endParaRPr lang="pl-PL" sz="32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83" y="2132856"/>
            <a:ext cx="6858397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32342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2263071"/>
              </p:ext>
            </p:extLst>
          </p:nvPr>
        </p:nvGraphicFramePr>
        <p:xfrm>
          <a:off x="5240460" y="3933056"/>
          <a:ext cx="3762448" cy="1781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2448"/>
              </a:tblGrid>
              <a:tr h="894217">
                <a:tc>
                  <a:txBody>
                    <a:bodyPr/>
                    <a:lstStyle/>
                    <a:p>
                      <a:pPr algn="l"/>
                      <a:r>
                        <a:rPr lang="pl-PL" sz="2000" dirty="0" smtClean="0">
                          <a:solidFill>
                            <a:schemeClr val="tx1"/>
                          </a:solidFill>
                        </a:rPr>
                        <a:t>Budowa placu targowego</a:t>
                      </a:r>
                      <a:r>
                        <a:rPr lang="pl-PL" sz="2000" baseline="0" dirty="0" smtClean="0">
                          <a:solidFill>
                            <a:schemeClr val="tx1"/>
                          </a:solidFill>
                        </a:rPr>
                        <a:t> przy ulicy Wolskiej </a:t>
                      </a:r>
                      <a:r>
                        <a:rPr lang="pl-PL" sz="2000" dirty="0" smtClean="0">
                          <a:solidFill>
                            <a:schemeClr val="tx1"/>
                          </a:solidFill>
                        </a:rPr>
                        <a:t>w Kolbuszowej</a:t>
                      </a:r>
                      <a:endParaRPr lang="pl-PL" sz="2000" dirty="0">
                        <a:solidFill>
                          <a:schemeClr val="tx1"/>
                        </a:solidFill>
                      </a:endParaRPr>
                    </a:p>
                  </a:txBody>
                  <a:tcPr marL="144000" marR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86881"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4 492 025 zł</a:t>
                      </a:r>
                      <a:endParaRPr lang="pl-PL" sz="32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056" y="3789040"/>
            <a:ext cx="5071651" cy="292004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1652" y="260648"/>
            <a:ext cx="6630868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75650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285590"/>
              </p:ext>
            </p:extLst>
          </p:nvPr>
        </p:nvGraphicFramePr>
        <p:xfrm>
          <a:off x="5274048" y="605317"/>
          <a:ext cx="3762448" cy="1781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2448"/>
              </a:tblGrid>
              <a:tr h="894217">
                <a:tc>
                  <a:txBody>
                    <a:bodyPr/>
                    <a:lstStyle/>
                    <a:p>
                      <a:pPr algn="l"/>
                      <a:r>
                        <a:rPr lang="pl-PL" sz="2000" dirty="0" smtClean="0">
                          <a:solidFill>
                            <a:schemeClr val="tx1"/>
                          </a:solidFill>
                        </a:rPr>
                        <a:t>Parking wraz z infrastrukturą przy ulicy Sportowej w Kolbuszowej</a:t>
                      </a:r>
                      <a:endParaRPr lang="pl-PL" sz="2000" dirty="0">
                        <a:solidFill>
                          <a:schemeClr val="tx1"/>
                        </a:solidFill>
                      </a:endParaRPr>
                    </a:p>
                  </a:txBody>
                  <a:tcPr marL="144000" marR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86881"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1 127 553 zł</a:t>
                      </a:r>
                      <a:endParaRPr lang="pl-PL" sz="32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Obraz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7332" y="412594"/>
            <a:ext cx="2960732" cy="197382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2494136"/>
            <a:ext cx="6408712" cy="427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120325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3768" y="143037"/>
            <a:ext cx="5409004" cy="326144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616" y="3501008"/>
            <a:ext cx="6417116" cy="325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22847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540576"/>
              </p:ext>
            </p:extLst>
          </p:nvPr>
        </p:nvGraphicFramePr>
        <p:xfrm>
          <a:off x="4624493" y="3944131"/>
          <a:ext cx="4381494" cy="24261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1494"/>
              </a:tblGrid>
              <a:tr h="894217">
                <a:tc>
                  <a:txBody>
                    <a:bodyPr/>
                    <a:lstStyle/>
                    <a:p>
                      <a:pPr algn="l"/>
                      <a:r>
                        <a:rPr lang="pl-PL" sz="1900" dirty="0" smtClean="0">
                          <a:solidFill>
                            <a:schemeClr val="tx1"/>
                          </a:solidFill>
                        </a:rPr>
                        <a:t>Przebudowa drogi gminnej,</a:t>
                      </a:r>
                      <a:r>
                        <a:rPr lang="pl-PL" sz="1900" baseline="0" dirty="0" smtClean="0">
                          <a:solidFill>
                            <a:schemeClr val="tx1"/>
                          </a:solidFill>
                        </a:rPr>
                        <a:t> publicznej ulicy Kolejowej w Kol</a:t>
                      </a:r>
                      <a:r>
                        <a:rPr lang="pl-PL" sz="1900" dirty="0" smtClean="0">
                          <a:solidFill>
                            <a:schemeClr val="tx1"/>
                          </a:solidFill>
                        </a:rPr>
                        <a:t>buszowej wraz z budową miejsc parkingowych, niezbędna infrastrukturą i urządzeniami budowlanymi</a:t>
                      </a:r>
                      <a:endParaRPr lang="pl-PL" sz="1900" dirty="0">
                        <a:solidFill>
                          <a:schemeClr val="tx1"/>
                        </a:solidFill>
                      </a:endParaRPr>
                    </a:p>
                  </a:txBody>
                  <a:tcPr marL="144000" marR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86881"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354 691 zł</a:t>
                      </a:r>
                      <a:endParaRPr lang="pl-PL" sz="32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3861048"/>
            <a:ext cx="4392488" cy="288032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6599" y="166263"/>
            <a:ext cx="5868557" cy="36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56958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112481"/>
              </p:ext>
            </p:extLst>
          </p:nvPr>
        </p:nvGraphicFramePr>
        <p:xfrm>
          <a:off x="4499992" y="3717032"/>
          <a:ext cx="4464496" cy="2045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496"/>
              </a:tblGrid>
              <a:tr h="1200417">
                <a:tc>
                  <a:txBody>
                    <a:bodyPr/>
                    <a:lstStyle/>
                    <a:p>
                      <a:pPr algn="l"/>
                      <a:r>
                        <a:rPr lang="pl-PL" sz="1900" dirty="0" smtClean="0">
                          <a:solidFill>
                            <a:schemeClr val="tx1"/>
                          </a:solidFill>
                        </a:rPr>
                        <a:t>System sterowania i nadzoru nad strefą pomieszczeń</a:t>
                      </a:r>
                      <a:r>
                        <a:rPr lang="pl-PL" sz="1900" baseline="0" dirty="0" smtClean="0">
                          <a:solidFill>
                            <a:schemeClr val="tx1"/>
                          </a:solidFill>
                        </a:rPr>
                        <a:t> toalet i wydzielonej części poczekalni w budynku Dworca w Kolbuszowej </a:t>
                      </a:r>
                      <a:endParaRPr lang="pl-PL" sz="1900" dirty="0">
                        <a:solidFill>
                          <a:schemeClr val="tx1"/>
                        </a:solidFill>
                      </a:endParaRPr>
                    </a:p>
                  </a:txBody>
                  <a:tcPr marL="216000" marR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96066"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19 586 zł</a:t>
                      </a:r>
                      <a:endParaRPr lang="pl-PL" sz="32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008" y="705789"/>
            <a:ext cx="3917436" cy="2721354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582" y="1215458"/>
            <a:ext cx="4266325" cy="500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63315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3764155"/>
              </p:ext>
            </p:extLst>
          </p:nvPr>
        </p:nvGraphicFramePr>
        <p:xfrm>
          <a:off x="1115616" y="1628800"/>
          <a:ext cx="6912768" cy="338713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912768"/>
              </a:tblGrid>
              <a:tr h="1756517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4800" b="1" i="1" u="none" kern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Yu Gothic Light" panose="020B0300000000000000" pitchFamily="34" charset="-128"/>
                          <a:cs typeface="+mn-cs"/>
                        </a:rPr>
                        <a:t>Gospodarka</a:t>
                      </a:r>
                      <a:r>
                        <a:rPr lang="pl-PL" sz="4800" b="1" i="1" u="none" kern="1200" baseline="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Yu Gothic Light" panose="020B0300000000000000" pitchFamily="34" charset="-128"/>
                          <a:cs typeface="+mn-cs"/>
                        </a:rPr>
                        <a:t> mieszkaniowa</a:t>
                      </a:r>
                      <a:endParaRPr lang="pl-PL" sz="4800" b="1" i="1" u="none" kern="1200" dirty="0">
                        <a:ln w="18415" cmpd="sng">
                          <a:noFill/>
                          <a:prstDash val="solid"/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  <a:ea typeface="Yu Gothic Light" panose="020B0300000000000000" pitchFamily="34" charset="-128"/>
                        <a:cs typeface="+mn-cs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lumMod val="50000"/>
                          </a:schemeClr>
                        </a:gs>
                        <a:gs pos="100000">
                          <a:schemeClr val="accent1">
                            <a:lumMod val="89000"/>
                          </a:schemeClr>
                        </a:gs>
                        <a:gs pos="82000">
                          <a:schemeClr val="accent1">
                            <a:lumMod val="75000"/>
                          </a:schemeClr>
                        </a:gs>
                        <a:gs pos="95000">
                          <a:schemeClr val="accent1">
                            <a:lumMod val="7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</a:tr>
              <a:tr h="1630615">
                <a:tc>
                  <a:txBody>
                    <a:bodyPr/>
                    <a:lstStyle/>
                    <a:p>
                      <a:pPr algn="ctr"/>
                      <a:r>
                        <a:rPr lang="pl-PL" sz="4800" dirty="0" smtClean="0">
                          <a:latin typeface="+mn-lt"/>
                        </a:rPr>
                        <a:t>5</a:t>
                      </a:r>
                      <a:r>
                        <a:rPr lang="pl-PL" sz="4800" baseline="0" dirty="0" smtClean="0">
                          <a:latin typeface="+mn-lt"/>
                        </a:rPr>
                        <a:t> 203 079</a:t>
                      </a:r>
                      <a:r>
                        <a:rPr lang="pl-PL" sz="4800" dirty="0" smtClean="0">
                          <a:latin typeface="+mn-lt"/>
                        </a:rPr>
                        <a:t> zł</a:t>
                      </a:r>
                      <a:endParaRPr lang="pl-PL" sz="48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8612693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1773862"/>
              </p:ext>
            </p:extLst>
          </p:nvPr>
        </p:nvGraphicFramePr>
        <p:xfrm>
          <a:off x="4572000" y="1052736"/>
          <a:ext cx="4032448" cy="15881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8"/>
              </a:tblGrid>
              <a:tr h="792088">
                <a:tc>
                  <a:txBody>
                    <a:bodyPr/>
                    <a:lstStyle/>
                    <a:p>
                      <a:pPr algn="l"/>
                      <a:r>
                        <a:rPr lang="pl-PL" sz="1900" dirty="0" smtClean="0">
                          <a:solidFill>
                            <a:schemeClr val="tx1"/>
                          </a:solidFill>
                        </a:rPr>
                        <a:t>Remont Domu Ludowego w Weryni</a:t>
                      </a:r>
                      <a:endParaRPr lang="pl-PL" sz="1900" dirty="0">
                        <a:solidFill>
                          <a:schemeClr val="tx1"/>
                        </a:solidFill>
                      </a:endParaRPr>
                    </a:p>
                  </a:txBody>
                  <a:tcPr marL="216000" marR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96066"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41 360 zł</a:t>
                      </a:r>
                      <a:endParaRPr lang="pl-PL" sz="32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7984" y="3068960"/>
            <a:ext cx="4464496" cy="308870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768" y="1556792"/>
            <a:ext cx="4089736" cy="434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88467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632094"/>
              </p:ext>
            </p:extLst>
          </p:nvPr>
        </p:nvGraphicFramePr>
        <p:xfrm>
          <a:off x="611560" y="5229200"/>
          <a:ext cx="5296715" cy="144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6715"/>
              </a:tblGrid>
              <a:tr h="720080">
                <a:tc>
                  <a:txBody>
                    <a:bodyPr/>
                    <a:lstStyle/>
                    <a:p>
                      <a:pPr algn="l"/>
                      <a:r>
                        <a:rPr lang="pl-PL" sz="1900" dirty="0" smtClean="0">
                          <a:solidFill>
                            <a:schemeClr val="tx1"/>
                          </a:solidFill>
                        </a:rPr>
                        <a:t>Ułożenie kostki brukowej pod altaną przy budynku</a:t>
                      </a:r>
                      <a:r>
                        <a:rPr lang="pl-PL" sz="1900" baseline="0" dirty="0" smtClean="0">
                          <a:solidFill>
                            <a:schemeClr val="tx1"/>
                          </a:solidFill>
                        </a:rPr>
                        <a:t> wielofunkcyjnym w Kolbuszowej Dolnej </a:t>
                      </a:r>
                      <a:endParaRPr lang="pl-PL" sz="1900" dirty="0">
                        <a:solidFill>
                          <a:schemeClr val="tx1"/>
                        </a:solidFill>
                      </a:endParaRPr>
                    </a:p>
                  </a:txBody>
                  <a:tcPr marL="144000" marR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18 968</a:t>
                      </a:r>
                      <a:r>
                        <a:rPr lang="pl-PL" sz="3200" baseline="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</a:t>
                      </a:r>
                      <a:r>
                        <a:rPr lang="pl-PL" sz="3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zł</a:t>
                      </a:r>
                      <a:endParaRPr lang="pl-PL" sz="32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7744" y="306494"/>
            <a:ext cx="6078768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49923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8650" y="754745"/>
            <a:ext cx="7886700" cy="769170"/>
          </a:xfrm>
        </p:spPr>
        <p:txBody>
          <a:bodyPr>
            <a:normAutofit/>
          </a:bodyPr>
          <a:lstStyle/>
          <a:p>
            <a:pPr algn="ctr"/>
            <a:r>
              <a:rPr lang="pl-PL" sz="3200" dirty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Dochody bieżące w latach </a:t>
            </a:r>
            <a:r>
              <a:rPr lang="pl-PL" sz="3200" dirty="0" smtClean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2021 </a:t>
            </a:r>
            <a:r>
              <a:rPr lang="pl-PL" sz="3200" dirty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- </a:t>
            </a:r>
            <a:r>
              <a:rPr lang="pl-PL" sz="3200" dirty="0" smtClean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2024</a:t>
            </a:r>
            <a:endParaRPr lang="pl-PL" sz="3200" dirty="0">
              <a:ln w="18415" cmpd="sng">
                <a:noFill/>
                <a:prstDash val="solid"/>
              </a:ln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7" name="Symbol zastępczy zawartości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1146052"/>
              </p:ext>
            </p:extLst>
          </p:nvPr>
        </p:nvGraphicFramePr>
        <p:xfrm>
          <a:off x="395536" y="1558541"/>
          <a:ext cx="8229600" cy="1354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0228"/>
                <a:gridCol w="1692749"/>
                <a:gridCol w="1604783"/>
                <a:gridCol w="1645920"/>
              </a:tblGrid>
              <a:tr h="576064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5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DOCHODY</a:t>
                      </a:r>
                      <a:endParaRPr lang="pl-PL" sz="15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5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2021</a:t>
                      </a:r>
                      <a:endParaRPr lang="pl-PL" sz="15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5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2022</a:t>
                      </a:r>
                      <a:endParaRPr lang="pl-PL" sz="15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5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2023</a:t>
                      </a:r>
                      <a:endParaRPr lang="pl-PL" sz="15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5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2024</a:t>
                      </a:r>
                      <a:endParaRPr lang="pl-PL" sz="15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370696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600" b="0" kern="1200" dirty="0" smtClean="0">
                          <a:solidFill>
                            <a:schemeClr val="tx1"/>
                          </a:solidFill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Plan</a:t>
                      </a:r>
                      <a:endParaRPr lang="pl-PL" sz="1600" b="0" kern="1200" dirty="0">
                        <a:solidFill>
                          <a:schemeClr val="tx1"/>
                        </a:solidFill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pl-PL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129 228 736</a:t>
                      </a:r>
                      <a:endParaRPr kumimoji="0" lang="pl-PL" sz="1800" b="1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pl-PL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 134</a:t>
                      </a:r>
                      <a:r>
                        <a:rPr kumimoji="0" lang="pl-PL" sz="1800" b="1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132 203</a:t>
                      </a:r>
                      <a:endParaRPr kumimoji="0" lang="pl-PL" sz="1800" b="1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pl-PL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126 852 571 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pl-PL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150 165 024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08020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600" b="0" kern="1200" dirty="0" smtClean="0">
                          <a:solidFill>
                            <a:schemeClr val="tx1"/>
                          </a:solidFill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Wykonanie</a:t>
                      </a:r>
                      <a:endParaRPr lang="pl-PL" sz="1600" b="0" kern="1200" dirty="0">
                        <a:solidFill>
                          <a:schemeClr val="tx1"/>
                        </a:solidFill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128 266 302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pl-PL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 133 860 365</a:t>
                      </a:r>
                      <a:endParaRPr kumimoji="0" lang="pl-PL" sz="1800" b="1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pl-PL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126 255 979  </a:t>
                      </a:r>
                      <a:endParaRPr kumimoji="0" lang="pl-PL" sz="1800" b="1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pl-PL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149 335 136</a:t>
                      </a:r>
                      <a:endParaRPr kumimoji="0" lang="pl-PL" sz="1800" b="1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Wykres 14"/>
          <p:cNvGraphicFramePr/>
          <p:nvPr>
            <p:extLst>
              <p:ext uri="{D42A27DB-BD31-4B8C-83A1-F6EECF244321}">
                <p14:modId xmlns:p14="http://schemas.microsoft.com/office/powerpoint/2010/main" val="3238712471"/>
              </p:ext>
            </p:extLst>
          </p:nvPr>
        </p:nvGraphicFramePr>
        <p:xfrm>
          <a:off x="230371" y="3212976"/>
          <a:ext cx="8735783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58609122"/>
      </p:ext>
    </p:extLst>
  </p:cSld>
  <p:clrMapOvr>
    <a:masterClrMapping/>
  </p:clrMapOvr>
  <p:transition spd="med">
    <p:pull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393824"/>
              </p:ext>
            </p:extLst>
          </p:nvPr>
        </p:nvGraphicFramePr>
        <p:xfrm>
          <a:off x="4788024" y="4350383"/>
          <a:ext cx="3784547" cy="1847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4547"/>
              </a:tblGrid>
              <a:tr h="894217">
                <a:tc>
                  <a:txBody>
                    <a:bodyPr/>
                    <a:lstStyle/>
                    <a:p>
                      <a:pPr algn="l"/>
                      <a:r>
                        <a:rPr lang="pl-PL" sz="1900" dirty="0" smtClean="0">
                          <a:solidFill>
                            <a:schemeClr val="tx1"/>
                          </a:solidFill>
                        </a:rPr>
                        <a:t>Zakup i montaż monitoringu przy budynku wielofunkcyjnym</a:t>
                      </a:r>
                      <a:r>
                        <a:rPr lang="pl-PL" sz="19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br>
                        <a:rPr lang="pl-PL" sz="1900" baseline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pl-PL" sz="1900" baseline="0" dirty="0" smtClean="0">
                          <a:solidFill>
                            <a:schemeClr val="tx1"/>
                          </a:solidFill>
                        </a:rPr>
                        <a:t>w Przedborzu </a:t>
                      </a:r>
                      <a:endParaRPr lang="pl-PL" sz="1900" dirty="0">
                        <a:solidFill>
                          <a:schemeClr val="tx1"/>
                        </a:solidFill>
                      </a:endParaRPr>
                    </a:p>
                  </a:txBody>
                  <a:tcPr marL="144000" marR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86881"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12</a:t>
                      </a:r>
                      <a:r>
                        <a:rPr lang="pl-PL" sz="3200" baseline="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729</a:t>
                      </a:r>
                      <a:r>
                        <a:rPr lang="pl-PL" sz="3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zł</a:t>
                      </a:r>
                      <a:endParaRPr lang="pl-PL" sz="32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4185" y="404664"/>
            <a:ext cx="5712362" cy="357457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4149080"/>
            <a:ext cx="4209476" cy="239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80064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322605"/>
              </p:ext>
            </p:extLst>
          </p:nvPr>
        </p:nvGraphicFramePr>
        <p:xfrm>
          <a:off x="1259632" y="1628800"/>
          <a:ext cx="6768752" cy="338713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768752"/>
              </a:tblGrid>
              <a:tr h="1756517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5000" b="1" i="1" u="none" kern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Yu Gothic Light" panose="020B0300000000000000" pitchFamily="34" charset="-128"/>
                          <a:cs typeface="+mn-cs"/>
                        </a:rPr>
                        <a:t>Działalność usługowa</a:t>
                      </a:r>
                      <a:endParaRPr lang="pl-PL" sz="5000" b="1" i="1" u="none" kern="1200" dirty="0">
                        <a:ln w="18415" cmpd="sng">
                          <a:noFill/>
                          <a:prstDash val="solid"/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  <a:ea typeface="Yu Gothic Light" panose="020B0300000000000000" pitchFamily="34" charset="-128"/>
                        <a:cs typeface="+mn-cs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lumMod val="50000"/>
                          </a:schemeClr>
                        </a:gs>
                        <a:gs pos="100000">
                          <a:schemeClr val="accent1">
                            <a:lumMod val="89000"/>
                          </a:schemeClr>
                        </a:gs>
                        <a:gs pos="82000">
                          <a:schemeClr val="accent1">
                            <a:lumMod val="75000"/>
                          </a:schemeClr>
                        </a:gs>
                        <a:gs pos="95000">
                          <a:schemeClr val="accent1">
                            <a:lumMod val="7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</a:tr>
              <a:tr h="1630615">
                <a:tc>
                  <a:txBody>
                    <a:bodyPr/>
                    <a:lstStyle/>
                    <a:p>
                      <a:pPr algn="ctr"/>
                      <a:r>
                        <a:rPr lang="pl-PL" sz="4800" dirty="0" smtClean="0">
                          <a:latin typeface="+mn-lt"/>
                        </a:rPr>
                        <a:t>806</a:t>
                      </a:r>
                      <a:r>
                        <a:rPr lang="pl-PL" sz="4800" baseline="0" dirty="0" smtClean="0">
                          <a:latin typeface="+mn-lt"/>
                        </a:rPr>
                        <a:t> 331</a:t>
                      </a:r>
                      <a:r>
                        <a:rPr lang="pl-PL" sz="4800" dirty="0" smtClean="0">
                          <a:latin typeface="+mn-lt"/>
                        </a:rPr>
                        <a:t> zł</a:t>
                      </a:r>
                      <a:endParaRPr lang="pl-PL" sz="48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475213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394734"/>
              </p:ext>
            </p:extLst>
          </p:nvPr>
        </p:nvGraphicFramePr>
        <p:xfrm>
          <a:off x="18756" y="4149080"/>
          <a:ext cx="3926056" cy="1847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6056"/>
              </a:tblGrid>
              <a:tr h="894217">
                <a:tc>
                  <a:txBody>
                    <a:bodyPr/>
                    <a:lstStyle/>
                    <a:p>
                      <a:pPr algn="l"/>
                      <a:r>
                        <a:rPr lang="pl-PL" sz="1900" dirty="0" smtClean="0">
                          <a:solidFill>
                            <a:schemeClr val="tx1"/>
                          </a:solidFill>
                        </a:rPr>
                        <a:t>Budowa</a:t>
                      </a:r>
                      <a:r>
                        <a:rPr lang="pl-PL" sz="1900" baseline="0" dirty="0" smtClean="0">
                          <a:solidFill>
                            <a:schemeClr val="tx1"/>
                          </a:solidFill>
                        </a:rPr>
                        <a:t> Domu Przedpogrzebowego na cmentarzu komunalnym wraz z infrastrukturą w Kolbuszowej Dolnej</a:t>
                      </a:r>
                      <a:endParaRPr lang="pl-PL" sz="1900" dirty="0">
                        <a:solidFill>
                          <a:schemeClr val="tx1"/>
                        </a:solidFill>
                      </a:endParaRPr>
                    </a:p>
                  </a:txBody>
                  <a:tcPr marL="144000" marR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86881"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423 596 zł</a:t>
                      </a:r>
                      <a:endParaRPr lang="pl-PL" sz="32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7332" y="169138"/>
            <a:ext cx="5954295" cy="374441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3560" y="4005064"/>
            <a:ext cx="4991384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00927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6606216"/>
              </p:ext>
            </p:extLst>
          </p:nvPr>
        </p:nvGraphicFramePr>
        <p:xfrm>
          <a:off x="1259632" y="1628800"/>
          <a:ext cx="6768752" cy="338713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768752"/>
              </a:tblGrid>
              <a:tr h="1756517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5000" b="1" i="1" u="none" kern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Yu Gothic Light" panose="020B0300000000000000" pitchFamily="34" charset="-128"/>
                          <a:cs typeface="+mn-cs"/>
                        </a:rPr>
                        <a:t>Administracja publiczna</a:t>
                      </a:r>
                      <a:endParaRPr lang="pl-PL" sz="5000" b="1" i="1" u="none" kern="1200" dirty="0">
                        <a:ln w="18415" cmpd="sng">
                          <a:noFill/>
                          <a:prstDash val="solid"/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  <a:ea typeface="Yu Gothic Light" panose="020B0300000000000000" pitchFamily="34" charset="-128"/>
                        <a:cs typeface="+mn-cs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lumMod val="50000"/>
                          </a:schemeClr>
                        </a:gs>
                        <a:gs pos="100000">
                          <a:schemeClr val="accent1">
                            <a:lumMod val="89000"/>
                          </a:schemeClr>
                        </a:gs>
                        <a:gs pos="82000">
                          <a:schemeClr val="accent1">
                            <a:lumMod val="75000"/>
                          </a:schemeClr>
                        </a:gs>
                        <a:gs pos="95000">
                          <a:schemeClr val="accent1">
                            <a:lumMod val="7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</a:tr>
              <a:tr h="1630615">
                <a:tc>
                  <a:txBody>
                    <a:bodyPr/>
                    <a:lstStyle/>
                    <a:p>
                      <a:pPr algn="ctr"/>
                      <a:r>
                        <a:rPr lang="pl-PL" sz="4800" dirty="0" smtClean="0">
                          <a:latin typeface="+mn-lt"/>
                        </a:rPr>
                        <a:t>17 211 549 zł</a:t>
                      </a:r>
                      <a:endParaRPr lang="pl-PL" sz="48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0149394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993068"/>
              </p:ext>
            </p:extLst>
          </p:nvPr>
        </p:nvGraphicFramePr>
        <p:xfrm>
          <a:off x="1259632" y="1628800"/>
          <a:ext cx="6768752" cy="338713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768752"/>
              </a:tblGrid>
              <a:tr h="1756517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4600" b="1" i="1" u="none" kern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Yu Gothic Light" panose="020B0300000000000000" pitchFamily="34" charset="-128"/>
                          <a:cs typeface="+mn-cs"/>
                        </a:rPr>
                        <a:t>Bezpieczeństwo publiczne </a:t>
                      </a:r>
                      <a:br>
                        <a:rPr lang="pl-PL" sz="4600" b="1" i="1" u="none" kern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Yu Gothic Light" panose="020B0300000000000000" pitchFamily="34" charset="-128"/>
                          <a:cs typeface="+mn-cs"/>
                        </a:rPr>
                      </a:br>
                      <a:r>
                        <a:rPr lang="pl-PL" sz="4600" b="1" i="1" u="none" kern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Yu Gothic Light" panose="020B0300000000000000" pitchFamily="34" charset="-128"/>
                          <a:cs typeface="+mn-cs"/>
                        </a:rPr>
                        <a:t>i ochrona przeciwpożarowa</a:t>
                      </a:r>
                      <a:endParaRPr lang="pl-PL" sz="4600" b="1" i="1" u="none" kern="1200" dirty="0">
                        <a:ln w="18415" cmpd="sng">
                          <a:noFill/>
                          <a:prstDash val="solid"/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  <a:ea typeface="Yu Gothic Light" panose="020B0300000000000000" pitchFamily="34" charset="-128"/>
                        <a:cs typeface="+mn-cs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lumMod val="50000"/>
                          </a:schemeClr>
                        </a:gs>
                        <a:gs pos="100000">
                          <a:schemeClr val="accent1">
                            <a:lumMod val="89000"/>
                          </a:schemeClr>
                        </a:gs>
                        <a:gs pos="82000">
                          <a:schemeClr val="accent1">
                            <a:lumMod val="75000"/>
                          </a:schemeClr>
                        </a:gs>
                        <a:gs pos="95000">
                          <a:schemeClr val="accent1">
                            <a:lumMod val="7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</a:tr>
              <a:tr h="1630615">
                <a:tc>
                  <a:txBody>
                    <a:bodyPr/>
                    <a:lstStyle/>
                    <a:p>
                      <a:pPr algn="ctr"/>
                      <a:r>
                        <a:rPr lang="pl-PL" sz="4800" dirty="0" smtClean="0">
                          <a:latin typeface="+mn-lt"/>
                        </a:rPr>
                        <a:t>1 373 718 zł</a:t>
                      </a:r>
                      <a:endParaRPr lang="pl-PL" sz="48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2446739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969291"/>
              </p:ext>
            </p:extLst>
          </p:nvPr>
        </p:nvGraphicFramePr>
        <p:xfrm>
          <a:off x="1522550" y="5229200"/>
          <a:ext cx="6098494" cy="14291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8494"/>
              </a:tblGrid>
              <a:tr h="680606">
                <a:tc>
                  <a:txBody>
                    <a:bodyPr/>
                    <a:lstStyle/>
                    <a:p>
                      <a:pPr algn="l"/>
                      <a:r>
                        <a:rPr lang="pl-PL" sz="1900" dirty="0" smtClean="0">
                          <a:solidFill>
                            <a:schemeClr val="tx1"/>
                          </a:solidFill>
                        </a:rPr>
                        <a:t>Zakup agregatu prądotwórczego celem</a:t>
                      </a:r>
                      <a:r>
                        <a:rPr lang="pl-PL" sz="1900" baseline="0" dirty="0" smtClean="0">
                          <a:solidFill>
                            <a:schemeClr val="tx1"/>
                          </a:solidFill>
                        </a:rPr>
                        <a:t> zapobiegania skutkom klęsk żywiołowych na terenie Gminy Kolbuszowa </a:t>
                      </a:r>
                      <a:endParaRPr lang="pl-PL" sz="1900" dirty="0">
                        <a:solidFill>
                          <a:schemeClr val="tx1"/>
                        </a:solidFill>
                      </a:endParaRPr>
                    </a:p>
                  </a:txBody>
                  <a:tcPr marL="144000" marR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48575"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82 092 zł</a:t>
                      </a:r>
                      <a:endParaRPr lang="pl-PL" sz="32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Obraz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627" y="645027"/>
            <a:ext cx="6248341" cy="444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25438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490223"/>
              </p:ext>
            </p:extLst>
          </p:nvPr>
        </p:nvGraphicFramePr>
        <p:xfrm>
          <a:off x="3821107" y="719078"/>
          <a:ext cx="4777642" cy="14291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7642"/>
              </a:tblGrid>
              <a:tr h="680606">
                <a:tc>
                  <a:txBody>
                    <a:bodyPr/>
                    <a:lstStyle/>
                    <a:p>
                      <a:pPr algn="l"/>
                      <a:r>
                        <a:rPr lang="pl-PL" sz="1900" dirty="0" smtClean="0">
                          <a:solidFill>
                            <a:schemeClr val="tx1"/>
                          </a:solidFill>
                        </a:rPr>
                        <a:t>Monitoring miejsc</a:t>
                      </a:r>
                      <a:r>
                        <a:rPr lang="pl-PL" sz="1900" baseline="0" dirty="0" smtClean="0">
                          <a:solidFill>
                            <a:schemeClr val="tx1"/>
                          </a:solidFill>
                        </a:rPr>
                        <a:t> publicznych w Kolbuszowej</a:t>
                      </a:r>
                      <a:endParaRPr lang="pl-PL" sz="1900" dirty="0">
                        <a:solidFill>
                          <a:schemeClr val="tx1"/>
                        </a:solidFill>
                      </a:endParaRPr>
                    </a:p>
                  </a:txBody>
                  <a:tcPr marL="144000" marR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48575"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59 006 zł</a:t>
                      </a:r>
                      <a:endParaRPr lang="pl-PL" sz="32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1124744"/>
            <a:ext cx="3024336" cy="311835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880" y="2564904"/>
            <a:ext cx="5436096" cy="362406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4437112"/>
            <a:ext cx="3019765" cy="209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47211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3229259"/>
              </p:ext>
            </p:extLst>
          </p:nvPr>
        </p:nvGraphicFramePr>
        <p:xfrm>
          <a:off x="1473734" y="718509"/>
          <a:ext cx="4898466" cy="1197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8466"/>
              </a:tblGrid>
              <a:tr h="549682">
                <a:tc>
                  <a:txBody>
                    <a:bodyPr/>
                    <a:lstStyle/>
                    <a:p>
                      <a:pPr algn="l"/>
                      <a:r>
                        <a:rPr lang="pl-PL" sz="1900" dirty="0" smtClean="0">
                          <a:solidFill>
                            <a:schemeClr val="tx1"/>
                          </a:solidFill>
                        </a:rPr>
                        <a:t>Garaż blaszany na samochód OSP w Kłapówce</a:t>
                      </a:r>
                      <a:endParaRPr lang="pl-PL" sz="1900" dirty="0">
                        <a:solidFill>
                          <a:schemeClr val="tx1"/>
                        </a:solidFill>
                      </a:endParaRPr>
                    </a:p>
                  </a:txBody>
                  <a:tcPr marL="144000" marR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38 449 zł</a:t>
                      </a:r>
                      <a:endParaRPr lang="pl-PL" sz="32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584" y="2060848"/>
            <a:ext cx="7430045" cy="459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17475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942329"/>
              </p:ext>
            </p:extLst>
          </p:nvPr>
        </p:nvGraphicFramePr>
        <p:xfrm>
          <a:off x="1259632" y="1628800"/>
          <a:ext cx="6768752" cy="338713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768752"/>
              </a:tblGrid>
              <a:tr h="1756517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4600" b="1" i="1" u="none" kern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Yu Gothic Light" panose="020B0300000000000000" pitchFamily="34" charset="-128"/>
                          <a:cs typeface="+mn-cs"/>
                        </a:rPr>
                        <a:t>Oświata i wychowanie</a:t>
                      </a:r>
                      <a:endParaRPr lang="pl-PL" sz="4600" b="1" i="1" u="none" kern="1200" dirty="0">
                        <a:ln w="18415" cmpd="sng">
                          <a:noFill/>
                          <a:prstDash val="solid"/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  <a:ea typeface="Yu Gothic Light" panose="020B0300000000000000" pitchFamily="34" charset="-128"/>
                        <a:cs typeface="+mn-cs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lumMod val="50000"/>
                          </a:schemeClr>
                        </a:gs>
                        <a:gs pos="100000">
                          <a:schemeClr val="accent1">
                            <a:lumMod val="89000"/>
                          </a:schemeClr>
                        </a:gs>
                        <a:gs pos="82000">
                          <a:schemeClr val="accent1">
                            <a:lumMod val="75000"/>
                          </a:schemeClr>
                        </a:gs>
                        <a:gs pos="95000">
                          <a:schemeClr val="accent1">
                            <a:lumMod val="7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</a:tr>
              <a:tr h="1630615">
                <a:tc>
                  <a:txBody>
                    <a:bodyPr/>
                    <a:lstStyle/>
                    <a:p>
                      <a:pPr algn="ctr"/>
                      <a:r>
                        <a:rPr lang="pl-PL" sz="4800" dirty="0" smtClean="0">
                          <a:latin typeface="+mn-lt"/>
                        </a:rPr>
                        <a:t>59 664 554 zł</a:t>
                      </a:r>
                      <a:endParaRPr lang="pl-PL" sz="48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9578532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9872" y="306910"/>
            <a:ext cx="5619155" cy="325700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9792" y="3626821"/>
            <a:ext cx="5293064" cy="3114547"/>
          </a:xfrm>
          <a:prstGeom prst="rect">
            <a:avLst/>
          </a:prstGeom>
        </p:spPr>
      </p:pic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7385188"/>
              </p:ext>
            </p:extLst>
          </p:nvPr>
        </p:nvGraphicFramePr>
        <p:xfrm>
          <a:off x="149768" y="1392551"/>
          <a:ext cx="3212292" cy="2171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2292"/>
              </a:tblGrid>
              <a:tr h="1172353">
                <a:tc>
                  <a:txBody>
                    <a:bodyPr/>
                    <a:lstStyle/>
                    <a:p>
                      <a:pPr algn="l"/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Budowa hali sportowej </a:t>
                      </a:r>
                      <a:br>
                        <a:rPr lang="pl-PL" sz="18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o lekkiej konstrukcji przy </a:t>
                      </a:r>
                      <a:br>
                        <a:rPr lang="pl-PL" sz="18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Szkole Podstawowej </a:t>
                      </a:r>
                      <a:br>
                        <a:rPr lang="pl-PL" sz="18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im.</a:t>
                      </a:r>
                      <a:r>
                        <a:rPr lang="pl-PL" sz="1800" baseline="0" dirty="0" smtClean="0">
                          <a:solidFill>
                            <a:schemeClr val="tx1"/>
                          </a:solidFill>
                        </a:rPr>
                        <a:t> Janka Zawiszy w Przedborzu</a:t>
                      </a:r>
                      <a:endParaRPr lang="pl-PL" sz="1800" dirty="0">
                        <a:solidFill>
                          <a:schemeClr val="tx1"/>
                        </a:solidFill>
                      </a:endParaRPr>
                    </a:p>
                  </a:txBody>
                  <a:tcPr marL="144000" marR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982643"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2 420 148 zł</a:t>
                      </a:r>
                      <a:endParaRPr lang="pl-PL" sz="32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0084731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sp>
        <p:nvSpPr>
          <p:cNvPr id="9" name="Prostokąt 8"/>
          <p:cNvSpPr/>
          <p:nvPr/>
        </p:nvSpPr>
        <p:spPr>
          <a:xfrm>
            <a:off x="705714" y="815419"/>
            <a:ext cx="770485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pl-PL" sz="3200" dirty="0">
                <a:ln w="18415" cmpd="sng">
                  <a:noFill/>
                  <a:prstDash val="solid"/>
                </a:ln>
                <a:latin typeface="Book Antiqua" panose="02040602050305030304" pitchFamily="18" charset="0"/>
                <a:ea typeface="+mj-ea"/>
                <a:cs typeface="Times New Roman" panose="02020603050405020304" pitchFamily="18" charset="0"/>
              </a:rPr>
              <a:t>Wydatki ogółem w latach </a:t>
            </a:r>
            <a:r>
              <a:rPr lang="pl-PL" sz="3200" dirty="0" smtClean="0">
                <a:ln w="18415" cmpd="sng">
                  <a:noFill/>
                  <a:prstDash val="solid"/>
                </a:ln>
                <a:latin typeface="Book Antiqua" panose="02040602050305030304" pitchFamily="18" charset="0"/>
                <a:ea typeface="+mj-ea"/>
                <a:cs typeface="Times New Roman" panose="02020603050405020304" pitchFamily="18" charset="0"/>
              </a:rPr>
              <a:t>2021 </a:t>
            </a:r>
            <a:r>
              <a:rPr lang="pl-PL" sz="3200" dirty="0">
                <a:ln w="18415" cmpd="sng">
                  <a:noFill/>
                  <a:prstDash val="solid"/>
                </a:ln>
                <a:latin typeface="Book Antiqua" panose="02040602050305030304" pitchFamily="18" charset="0"/>
                <a:ea typeface="+mj-ea"/>
                <a:cs typeface="Times New Roman" panose="02020603050405020304" pitchFamily="18" charset="0"/>
              </a:rPr>
              <a:t>- </a:t>
            </a:r>
            <a:r>
              <a:rPr lang="pl-PL" sz="3200" dirty="0" smtClean="0">
                <a:ln w="18415" cmpd="sng">
                  <a:noFill/>
                  <a:prstDash val="solid"/>
                </a:ln>
                <a:latin typeface="Book Antiqua" panose="02040602050305030304" pitchFamily="18" charset="0"/>
                <a:ea typeface="+mj-ea"/>
                <a:cs typeface="Times New Roman" panose="02020603050405020304" pitchFamily="18" charset="0"/>
              </a:rPr>
              <a:t>2024</a:t>
            </a:r>
            <a:endParaRPr lang="pl-PL" sz="3200" dirty="0">
              <a:ln w="18415" cmpd="sng">
                <a:noFill/>
                <a:prstDash val="solid"/>
              </a:ln>
              <a:latin typeface="Book Antiqua" panose="0204060205030503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0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8872096"/>
              </p:ext>
            </p:extLst>
          </p:nvPr>
        </p:nvGraphicFramePr>
        <p:xfrm>
          <a:off x="539551" y="1399316"/>
          <a:ext cx="8136904" cy="1379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7381"/>
                <a:gridCol w="1621753"/>
                <a:gridCol w="1633008"/>
                <a:gridCol w="1627381"/>
                <a:gridCol w="1627381"/>
              </a:tblGrid>
              <a:tr h="587345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5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WYDATKI</a:t>
                      </a:r>
                      <a:endParaRPr lang="pl-PL" sz="15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5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2021</a:t>
                      </a:r>
                      <a:endParaRPr lang="pl-PL" sz="15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5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2022</a:t>
                      </a:r>
                      <a:endParaRPr lang="pl-PL" sz="15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5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2023</a:t>
                      </a:r>
                      <a:endParaRPr lang="pl-PL" sz="15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5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2024</a:t>
                      </a:r>
                      <a:endParaRPr lang="pl-PL" sz="15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397387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600" b="0" kern="1200" dirty="0" smtClean="0">
                          <a:solidFill>
                            <a:schemeClr val="tx1"/>
                          </a:solidFill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Plan</a:t>
                      </a:r>
                      <a:endParaRPr lang="pl-PL" sz="1600" b="0" kern="1200" dirty="0">
                        <a:solidFill>
                          <a:schemeClr val="tx1"/>
                        </a:solidFill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185 900 916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214 597 223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177 270 268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186 589 050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94701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600" b="0" kern="1200" dirty="0" smtClean="0">
                          <a:solidFill>
                            <a:schemeClr val="tx1"/>
                          </a:solidFill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Wykonanie</a:t>
                      </a:r>
                      <a:endParaRPr lang="pl-PL" sz="1600" b="0" kern="1200" dirty="0">
                        <a:solidFill>
                          <a:schemeClr val="tx1"/>
                        </a:solidFill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147 493 697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172 737 791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162 057 586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174 713 115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Wykres 10"/>
          <p:cNvGraphicFramePr/>
          <p:nvPr>
            <p:extLst>
              <p:ext uri="{D42A27DB-BD31-4B8C-83A1-F6EECF244321}">
                <p14:modId xmlns:p14="http://schemas.microsoft.com/office/powerpoint/2010/main" val="412616702"/>
              </p:ext>
            </p:extLst>
          </p:nvPr>
        </p:nvGraphicFramePr>
        <p:xfrm>
          <a:off x="228599" y="2924944"/>
          <a:ext cx="8807890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38078060"/>
      </p:ext>
    </p:extLst>
  </p:cSld>
  <p:clrMapOvr>
    <a:masterClrMapping/>
  </p:clrMapOvr>
  <p:transition spd="med">
    <p:pull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8078713"/>
              </p:ext>
            </p:extLst>
          </p:nvPr>
        </p:nvGraphicFramePr>
        <p:xfrm>
          <a:off x="179512" y="3573016"/>
          <a:ext cx="3926056" cy="1847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6056"/>
              </a:tblGrid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pl-PL" sz="1900" dirty="0" smtClean="0">
                          <a:solidFill>
                            <a:schemeClr val="tx1"/>
                          </a:solidFill>
                        </a:rPr>
                        <a:t>Podniesienie jakości edukacji we wszystkich szkołach podstawowych z terenu gminy Kolbuszowa</a:t>
                      </a:r>
                      <a:endParaRPr lang="pl-PL" sz="1900" dirty="0">
                        <a:solidFill>
                          <a:schemeClr val="tx1"/>
                        </a:solidFill>
                      </a:endParaRPr>
                    </a:p>
                  </a:txBody>
                  <a:tcPr marL="144000" marR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86881"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718 188 zł</a:t>
                      </a:r>
                      <a:endParaRPr lang="pl-PL" sz="32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Obraz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164758"/>
            <a:ext cx="5724128" cy="3219822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239063" y="3573016"/>
            <a:ext cx="4608512" cy="310854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pl-PL" sz="1400" dirty="0">
                <a:solidFill>
                  <a:srgbClr val="1D1C24"/>
                </a:solidFill>
              </a:rPr>
              <a:t>Szkoły </a:t>
            </a:r>
            <a:r>
              <a:rPr lang="pl-PL" sz="1400" dirty="0" smtClean="0">
                <a:solidFill>
                  <a:srgbClr val="1D1C24"/>
                </a:solidFill>
              </a:rPr>
              <a:t>otrzymały </a:t>
            </a:r>
            <a:r>
              <a:rPr lang="pl-PL" sz="1400" dirty="0">
                <a:solidFill>
                  <a:srgbClr val="1D1C24"/>
                </a:solidFill>
              </a:rPr>
              <a:t>pracownie z następującą liczbą stanowisk:</a:t>
            </a:r>
          </a:p>
          <a:p>
            <a:pPr algn="just"/>
            <a:r>
              <a:rPr lang="pl-PL" sz="1400" dirty="0" smtClean="0">
                <a:solidFill>
                  <a:srgbClr val="1D1C24"/>
                </a:solidFill>
              </a:rPr>
              <a:t>10-stanowisk:</a:t>
            </a:r>
            <a:endParaRPr lang="pl-PL" sz="1400" dirty="0">
              <a:solidFill>
                <a:srgbClr val="1D1C24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srgbClr val="1D1C24"/>
                </a:solidFill>
              </a:rPr>
              <a:t> Szkoła </a:t>
            </a:r>
            <a:r>
              <a:rPr lang="pl-PL" sz="1400" dirty="0">
                <a:solidFill>
                  <a:srgbClr val="1D1C24"/>
                </a:solidFill>
              </a:rPr>
              <a:t>Podstawowa w Domatkowie,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srgbClr val="1D1C24"/>
                </a:solidFill>
              </a:rPr>
              <a:t> Szkoła </a:t>
            </a:r>
            <a:r>
              <a:rPr lang="pl-PL" sz="1400" dirty="0">
                <a:solidFill>
                  <a:srgbClr val="1D1C24"/>
                </a:solidFill>
              </a:rPr>
              <a:t>Podstawowa w Zarębkach</a:t>
            </a:r>
          </a:p>
          <a:p>
            <a:pPr algn="just"/>
            <a:r>
              <a:rPr lang="pl-PL" sz="1400" dirty="0" smtClean="0">
                <a:solidFill>
                  <a:srgbClr val="1D1C24"/>
                </a:solidFill>
              </a:rPr>
              <a:t>16-stanowisk:</a:t>
            </a:r>
            <a:endParaRPr lang="pl-PL" sz="1400" dirty="0">
              <a:solidFill>
                <a:srgbClr val="1D1C24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srgbClr val="1D1C24"/>
                </a:solidFill>
              </a:rPr>
              <a:t> Szkoła </a:t>
            </a:r>
            <a:r>
              <a:rPr lang="pl-PL" sz="1400" dirty="0">
                <a:solidFill>
                  <a:srgbClr val="1D1C24"/>
                </a:solidFill>
              </a:rPr>
              <a:t>Podstawowa w Bukowcu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srgbClr val="1D1C24"/>
                </a:solidFill>
              </a:rPr>
              <a:t> Szkoła </a:t>
            </a:r>
            <a:r>
              <a:rPr lang="pl-PL" sz="1400" dirty="0">
                <a:solidFill>
                  <a:srgbClr val="1D1C24"/>
                </a:solidFill>
              </a:rPr>
              <a:t>Podstawowa w Kolbuszowej Górnej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srgbClr val="1D1C24"/>
                </a:solidFill>
              </a:rPr>
              <a:t> Szkoła </a:t>
            </a:r>
            <a:r>
              <a:rPr lang="pl-PL" sz="1400" dirty="0">
                <a:solidFill>
                  <a:srgbClr val="1D1C24"/>
                </a:solidFill>
              </a:rPr>
              <a:t>Podstawowa w Kupnie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srgbClr val="1D1C24"/>
                </a:solidFill>
              </a:rPr>
              <a:t> Szkoła </a:t>
            </a:r>
            <a:r>
              <a:rPr lang="pl-PL" sz="1400" dirty="0">
                <a:solidFill>
                  <a:srgbClr val="1D1C24"/>
                </a:solidFill>
              </a:rPr>
              <a:t>Podstawowa w Przedborzu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srgbClr val="1D1C24"/>
                </a:solidFill>
              </a:rPr>
              <a:t> Szkoła </a:t>
            </a:r>
            <a:r>
              <a:rPr lang="pl-PL" sz="1400" dirty="0">
                <a:solidFill>
                  <a:srgbClr val="1D1C24"/>
                </a:solidFill>
              </a:rPr>
              <a:t>Podstawowa w Weryni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srgbClr val="1D1C24"/>
                </a:solidFill>
              </a:rPr>
              <a:t> Szkoła </a:t>
            </a:r>
            <a:r>
              <a:rPr lang="pl-PL" sz="1400" dirty="0">
                <a:solidFill>
                  <a:srgbClr val="1D1C24"/>
                </a:solidFill>
              </a:rPr>
              <a:t>Podstawowa w Widełce</a:t>
            </a:r>
          </a:p>
          <a:p>
            <a:pPr algn="just"/>
            <a:r>
              <a:rPr lang="pl-PL" sz="1400" dirty="0" smtClean="0">
                <a:solidFill>
                  <a:srgbClr val="1D1C24"/>
                </a:solidFill>
              </a:rPr>
              <a:t>24-stanowiska:</a:t>
            </a:r>
            <a:endParaRPr lang="pl-PL" sz="1400" dirty="0">
              <a:solidFill>
                <a:srgbClr val="1D1C24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srgbClr val="1D1C24"/>
                </a:solidFill>
              </a:rPr>
              <a:t> Szkoła </a:t>
            </a:r>
            <a:r>
              <a:rPr lang="pl-PL" sz="1400" dirty="0">
                <a:solidFill>
                  <a:srgbClr val="1D1C24"/>
                </a:solidFill>
              </a:rPr>
              <a:t>Podstawowa nr 1 w Kolbuszowej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srgbClr val="1D1C24"/>
                </a:solidFill>
              </a:rPr>
              <a:t> Szkoła </a:t>
            </a:r>
            <a:r>
              <a:rPr lang="pl-PL" sz="1400" dirty="0">
                <a:solidFill>
                  <a:srgbClr val="1D1C24"/>
                </a:solidFill>
              </a:rPr>
              <a:t>Podstawowa nr 2 w Kolbuszowej</a:t>
            </a:r>
            <a:endParaRPr lang="pl-PL" sz="1400" b="0" i="0" dirty="0">
              <a:solidFill>
                <a:srgbClr val="1D1C2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77463412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7864" y="264783"/>
            <a:ext cx="5184576" cy="2997943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714" y="3356992"/>
            <a:ext cx="4979357" cy="331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64260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3573016"/>
            <a:ext cx="4464496" cy="295198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1760" y="358480"/>
            <a:ext cx="6192688" cy="3168352"/>
          </a:xfrm>
          <a:prstGeom prst="rect">
            <a:avLst/>
          </a:prstGeom>
        </p:spPr>
      </p:pic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0805651"/>
              </p:ext>
            </p:extLst>
          </p:nvPr>
        </p:nvGraphicFramePr>
        <p:xfrm>
          <a:off x="4915467" y="3933056"/>
          <a:ext cx="3926056" cy="1557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6056"/>
              </a:tblGrid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pl-PL" sz="1900" dirty="0" smtClean="0">
                          <a:solidFill>
                            <a:schemeClr val="tx1"/>
                          </a:solidFill>
                        </a:rPr>
                        <a:t>Zakup urządzeń na plac zabaw przy Szkole Podstawowej w Domatkowie </a:t>
                      </a:r>
                      <a:endParaRPr lang="pl-PL" sz="1900" dirty="0">
                        <a:solidFill>
                          <a:schemeClr val="tx1"/>
                        </a:solidFill>
                      </a:endParaRPr>
                    </a:p>
                  </a:txBody>
                  <a:tcPr marL="144000" marR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86881"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19 800</a:t>
                      </a:r>
                      <a:r>
                        <a:rPr lang="pl-PL" sz="3200" baseline="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</a:t>
                      </a:r>
                      <a:r>
                        <a:rPr lang="pl-PL" sz="3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zł</a:t>
                      </a:r>
                      <a:endParaRPr lang="pl-PL" sz="32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1529937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9702408"/>
              </p:ext>
            </p:extLst>
          </p:nvPr>
        </p:nvGraphicFramePr>
        <p:xfrm>
          <a:off x="1259632" y="1628800"/>
          <a:ext cx="6768752" cy="338713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768752"/>
              </a:tblGrid>
              <a:tr h="1756517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5000" b="1" i="1" u="none" kern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Yu Gothic Light" panose="020B0300000000000000" pitchFamily="34" charset="-128"/>
                          <a:cs typeface="+mn-cs"/>
                        </a:rPr>
                        <a:t>Ochrona zdrowia </a:t>
                      </a:r>
                      <a:endParaRPr lang="pl-PL" sz="5000" b="1" i="1" u="none" kern="1200" dirty="0">
                        <a:ln w="18415" cmpd="sng">
                          <a:noFill/>
                          <a:prstDash val="solid"/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  <a:ea typeface="Yu Gothic Light" panose="020B0300000000000000" pitchFamily="34" charset="-128"/>
                        <a:cs typeface="+mn-cs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lumMod val="50000"/>
                          </a:schemeClr>
                        </a:gs>
                        <a:gs pos="100000">
                          <a:schemeClr val="accent1">
                            <a:lumMod val="89000"/>
                          </a:schemeClr>
                        </a:gs>
                        <a:gs pos="82000">
                          <a:schemeClr val="accent1">
                            <a:lumMod val="75000"/>
                          </a:schemeClr>
                        </a:gs>
                        <a:gs pos="95000">
                          <a:schemeClr val="accent1">
                            <a:lumMod val="7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</a:tr>
              <a:tr h="1630615">
                <a:tc>
                  <a:txBody>
                    <a:bodyPr/>
                    <a:lstStyle/>
                    <a:p>
                      <a:pPr algn="ctr"/>
                      <a:r>
                        <a:rPr lang="pl-PL" sz="4800" dirty="0" smtClean="0">
                          <a:latin typeface="+mn-lt"/>
                        </a:rPr>
                        <a:t>1 418 979 zł</a:t>
                      </a:r>
                      <a:endParaRPr lang="pl-PL" sz="48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0131335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6061588"/>
              </p:ext>
            </p:extLst>
          </p:nvPr>
        </p:nvGraphicFramePr>
        <p:xfrm>
          <a:off x="1115616" y="634843"/>
          <a:ext cx="6768752" cy="11582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768752"/>
              </a:tblGrid>
              <a:tr h="562062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3200" b="1" i="0" u="none" kern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Yu Gothic Light" panose="020B0300000000000000" pitchFamily="34" charset="-128"/>
                          <a:cs typeface="+mn-cs"/>
                        </a:rPr>
                        <a:t>Dotacje udzielone w 2024 roku </a:t>
                      </a:r>
                      <a:endParaRPr lang="pl-PL" sz="3200" b="1" i="0" u="none" kern="1200" dirty="0">
                        <a:ln w="18415" cmpd="sng">
                          <a:noFill/>
                          <a:prstDash val="solid"/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  <a:ea typeface="Yu Gothic Light" panose="020B0300000000000000" pitchFamily="34" charset="-128"/>
                        <a:cs typeface="+mn-cs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lumMod val="50000"/>
                          </a:schemeClr>
                        </a:gs>
                        <a:gs pos="100000">
                          <a:schemeClr val="accent1">
                            <a:lumMod val="89000"/>
                          </a:schemeClr>
                        </a:gs>
                        <a:gs pos="82000">
                          <a:schemeClr val="accent1">
                            <a:lumMod val="75000"/>
                          </a:schemeClr>
                        </a:gs>
                        <a:gs pos="95000">
                          <a:schemeClr val="accent1">
                            <a:lumMod val="7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</a:tr>
              <a:tr h="548634"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latin typeface="+mn-lt"/>
                        </a:rPr>
                        <a:t>1 467 425 zł</a:t>
                      </a:r>
                      <a:endParaRPr lang="pl-PL" sz="32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7231517"/>
              </p:ext>
            </p:extLst>
          </p:nvPr>
        </p:nvGraphicFramePr>
        <p:xfrm>
          <a:off x="1043608" y="1801383"/>
          <a:ext cx="6912768" cy="2275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12768"/>
              </a:tblGrid>
              <a:tr h="2275689"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pl-PL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Zawarto 33 umowy z organizacjami pozarządowymi, na działalność w obszarach: 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l-PL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upowszechniania kultury fizycznej i sportu,</a:t>
                      </a:r>
                    </a:p>
                    <a:p>
                      <a:pPr marL="285750" indent="-285750"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pl-PL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pomocy społecznej,</a:t>
                      </a:r>
                    </a:p>
                    <a:p>
                      <a:pPr marL="285750" indent="-285750"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pl-PL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 rzecz osób w wieku emerytalnym,</a:t>
                      </a: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l-PL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wypoczynku dzieci i młodzieży,</a:t>
                      </a:r>
                    </a:p>
                    <a:p>
                      <a:pPr marL="285750" indent="-285750"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pl-PL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upowszechnianie kultury, sztuki, ochrony dóbr kultury,</a:t>
                      </a:r>
                    </a:p>
                    <a:p>
                      <a:pPr marL="285750" indent="-285750"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pl-PL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 rzecz osób niepełnosprawnych,</a:t>
                      </a:r>
                    </a:p>
                    <a:p>
                      <a:pPr marL="285750" indent="-285750"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pl-PL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ratownictwa i ochrony ludności,</a:t>
                      </a:r>
                    </a:p>
                    <a:p>
                      <a:pPr marL="285750" indent="-285750"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pl-PL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 rzecz ekologii i ochrony zwierząt oraz ochrony dziedzictwa przyrodniczego,</a:t>
                      </a:r>
                      <a:endParaRPr lang="pl-PL" sz="1400" b="1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pl-PL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 rzecz turystyki i krajoznawstwa.</a:t>
                      </a:r>
                    </a:p>
                  </a:txBody>
                  <a:tcPr marL="180000" marR="46800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07" b="3835"/>
          <a:stretch/>
        </p:blipFill>
        <p:spPr>
          <a:xfrm>
            <a:off x="1141511" y="4149079"/>
            <a:ext cx="6742857" cy="2592289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9" y="5320868"/>
            <a:ext cx="792088" cy="9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186775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pic>
        <p:nvPicPr>
          <p:cNvPr id="1026" name="Picture 2" descr="https://kolbuszowa.pl/static/img/k02/NEWS/2024/AKTUALNOSCI/rod_ppnr2/pp_nr2_9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31840" y="276630"/>
            <a:ext cx="565209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3843934"/>
            <a:ext cx="4283968" cy="285597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4797152"/>
            <a:ext cx="1152128" cy="105004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66" t="10099"/>
          <a:stretch/>
        </p:blipFill>
        <p:spPr>
          <a:xfrm>
            <a:off x="1979712" y="2060848"/>
            <a:ext cx="1080120" cy="117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1554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0434" y="14059"/>
            <a:ext cx="3861048" cy="345638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482" y="2276872"/>
            <a:ext cx="1147665" cy="114766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897" y="5805264"/>
            <a:ext cx="1727527" cy="690479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1720" y="3645024"/>
            <a:ext cx="5504200" cy="311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38200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149794"/>
              </p:ext>
            </p:extLst>
          </p:nvPr>
        </p:nvGraphicFramePr>
        <p:xfrm>
          <a:off x="1259632" y="1628800"/>
          <a:ext cx="6768752" cy="338713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768752"/>
              </a:tblGrid>
              <a:tr h="1756517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5000" b="1" i="1" u="none" kern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Yu Gothic Light" panose="020B0300000000000000" pitchFamily="34" charset="-128"/>
                          <a:cs typeface="+mn-cs"/>
                        </a:rPr>
                        <a:t>Pomoc społeczna </a:t>
                      </a:r>
                      <a:endParaRPr lang="pl-PL" sz="5000" b="1" i="1" u="none" kern="1200" dirty="0">
                        <a:ln w="18415" cmpd="sng">
                          <a:noFill/>
                          <a:prstDash val="solid"/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  <a:ea typeface="Yu Gothic Light" panose="020B0300000000000000" pitchFamily="34" charset="-128"/>
                        <a:cs typeface="+mn-cs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lumMod val="50000"/>
                          </a:schemeClr>
                        </a:gs>
                        <a:gs pos="100000">
                          <a:schemeClr val="accent1">
                            <a:lumMod val="89000"/>
                          </a:schemeClr>
                        </a:gs>
                        <a:gs pos="82000">
                          <a:schemeClr val="accent1">
                            <a:lumMod val="75000"/>
                          </a:schemeClr>
                        </a:gs>
                        <a:gs pos="95000">
                          <a:schemeClr val="accent1">
                            <a:lumMod val="7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</a:tr>
              <a:tr h="1630615">
                <a:tc>
                  <a:txBody>
                    <a:bodyPr/>
                    <a:lstStyle/>
                    <a:p>
                      <a:pPr algn="ctr"/>
                      <a:r>
                        <a:rPr lang="pl-PL" sz="4800" dirty="0" smtClean="0">
                          <a:latin typeface="+mn-lt"/>
                        </a:rPr>
                        <a:t>14 056 283 zł</a:t>
                      </a:r>
                      <a:endParaRPr lang="pl-PL" sz="48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940692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7344753"/>
              </p:ext>
            </p:extLst>
          </p:nvPr>
        </p:nvGraphicFramePr>
        <p:xfrm>
          <a:off x="1259632" y="1628800"/>
          <a:ext cx="6768752" cy="338713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768752"/>
              </a:tblGrid>
              <a:tr h="1756517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4800" b="1" i="1" u="none" kern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Yu Gothic Light" panose="020B0300000000000000" pitchFamily="34" charset="-128"/>
                          <a:cs typeface="+mn-cs"/>
                        </a:rPr>
                        <a:t>Edukacyjna opieka wychowawcza</a:t>
                      </a:r>
                      <a:endParaRPr lang="pl-PL" sz="4800" b="1" i="1" u="none" kern="1200" dirty="0">
                        <a:ln w="18415" cmpd="sng">
                          <a:noFill/>
                          <a:prstDash val="solid"/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  <a:ea typeface="Yu Gothic Light" panose="020B0300000000000000" pitchFamily="34" charset="-128"/>
                        <a:cs typeface="+mn-cs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lumMod val="50000"/>
                          </a:schemeClr>
                        </a:gs>
                        <a:gs pos="100000">
                          <a:schemeClr val="accent1">
                            <a:lumMod val="89000"/>
                          </a:schemeClr>
                        </a:gs>
                        <a:gs pos="82000">
                          <a:schemeClr val="accent1">
                            <a:lumMod val="75000"/>
                          </a:schemeClr>
                        </a:gs>
                        <a:gs pos="95000">
                          <a:schemeClr val="accent1">
                            <a:lumMod val="7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</a:tr>
              <a:tr h="1630615">
                <a:tc>
                  <a:txBody>
                    <a:bodyPr/>
                    <a:lstStyle/>
                    <a:p>
                      <a:pPr algn="ctr"/>
                      <a:r>
                        <a:rPr lang="pl-PL" sz="4800" dirty="0" smtClean="0">
                          <a:latin typeface="+mn-lt"/>
                        </a:rPr>
                        <a:t>7 210 316 zł</a:t>
                      </a:r>
                      <a:endParaRPr lang="pl-PL" sz="48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3564253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544312"/>
              </p:ext>
            </p:extLst>
          </p:nvPr>
        </p:nvGraphicFramePr>
        <p:xfrm>
          <a:off x="1259632" y="1628800"/>
          <a:ext cx="6768752" cy="338713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768752"/>
              </a:tblGrid>
              <a:tr h="1756517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5000" b="1" i="1" u="none" kern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Yu Gothic Light" panose="020B0300000000000000" pitchFamily="34" charset="-128"/>
                          <a:cs typeface="+mn-cs"/>
                        </a:rPr>
                        <a:t>Rodzina</a:t>
                      </a:r>
                      <a:endParaRPr lang="pl-PL" sz="5000" b="1" i="1" u="none" kern="1200" dirty="0">
                        <a:ln w="18415" cmpd="sng">
                          <a:noFill/>
                          <a:prstDash val="solid"/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  <a:ea typeface="Yu Gothic Light" panose="020B0300000000000000" pitchFamily="34" charset="-128"/>
                        <a:cs typeface="+mn-cs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lumMod val="50000"/>
                          </a:schemeClr>
                        </a:gs>
                        <a:gs pos="100000">
                          <a:schemeClr val="accent1">
                            <a:lumMod val="89000"/>
                          </a:schemeClr>
                        </a:gs>
                        <a:gs pos="82000">
                          <a:schemeClr val="accent1">
                            <a:lumMod val="75000"/>
                          </a:schemeClr>
                        </a:gs>
                        <a:gs pos="95000">
                          <a:schemeClr val="accent1">
                            <a:lumMod val="7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</a:tr>
              <a:tr h="1630615">
                <a:tc>
                  <a:txBody>
                    <a:bodyPr/>
                    <a:lstStyle/>
                    <a:p>
                      <a:pPr algn="ctr"/>
                      <a:r>
                        <a:rPr lang="pl-PL" sz="4800" dirty="0" smtClean="0">
                          <a:latin typeface="+mn-lt"/>
                        </a:rPr>
                        <a:t>17 136 173 zł</a:t>
                      </a:r>
                      <a:endParaRPr lang="pl-PL" sz="48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4473458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sp>
        <p:nvSpPr>
          <p:cNvPr id="7" name="Tytuł 2"/>
          <p:cNvSpPr txBox="1">
            <a:spLocks/>
          </p:cNvSpPr>
          <p:nvPr/>
        </p:nvSpPr>
        <p:spPr>
          <a:xfrm>
            <a:off x="459805" y="1084863"/>
            <a:ext cx="8062895" cy="98072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800" dirty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Wydatki bieżące i majątkowe na tle wydatków ogółem w </a:t>
            </a:r>
            <a:r>
              <a:rPr lang="pl-PL" sz="2800" dirty="0" smtClean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2024 roku</a:t>
            </a:r>
            <a:endParaRPr lang="pl-PL" sz="2800" dirty="0">
              <a:ln w="18415" cmpd="sng">
                <a:noFill/>
                <a:prstDash val="solid"/>
              </a:ln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550588"/>
              </p:ext>
            </p:extLst>
          </p:nvPr>
        </p:nvGraphicFramePr>
        <p:xfrm>
          <a:off x="323528" y="2603666"/>
          <a:ext cx="2039888" cy="21214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888"/>
              </a:tblGrid>
              <a:tr h="955618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2000" b="1" kern="1200" dirty="0" smtClean="0">
                          <a:solidFill>
                            <a:schemeClr val="lt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WYDATKI</a:t>
                      </a:r>
                      <a:endParaRPr lang="pl-PL" sz="2000" b="1" kern="1200" dirty="0">
                        <a:solidFill>
                          <a:schemeClr val="lt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955618">
                <a:tc>
                  <a:txBody>
                    <a:bodyPr/>
                    <a:lstStyle/>
                    <a:p>
                      <a:pPr algn="r"/>
                      <a:endParaRPr lang="pl-PL" sz="1050" b="1" dirty="0" smtClean="0"/>
                    </a:p>
                    <a:p>
                      <a:pPr algn="r"/>
                      <a:r>
                        <a:rPr lang="pl-PL" sz="2000" b="0" dirty="0" smtClean="0"/>
                        <a:t>Plan       </a:t>
                      </a:r>
                    </a:p>
                    <a:p>
                      <a:pPr algn="r"/>
                      <a:endParaRPr lang="pl-PL" sz="1000" b="0" dirty="0" smtClean="0"/>
                    </a:p>
                    <a:p>
                      <a:pPr algn="r"/>
                      <a:r>
                        <a:rPr lang="pl-PL" sz="2000" b="0" dirty="0" smtClean="0"/>
                        <a:t>Wykonanie</a:t>
                      </a:r>
                    </a:p>
                    <a:p>
                      <a:pPr algn="r"/>
                      <a:endParaRPr lang="pl-PL" sz="1000" b="1" dirty="0"/>
                    </a:p>
                  </a:txBody>
                  <a:tcPr marL="72000" marR="46800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1523350"/>
              </p:ext>
            </p:extLst>
          </p:nvPr>
        </p:nvGraphicFramePr>
        <p:xfrm>
          <a:off x="2504250" y="2621820"/>
          <a:ext cx="2039888" cy="21214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888"/>
              </a:tblGrid>
              <a:tr h="955618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2000" b="1" kern="1200" dirty="0" smtClean="0">
                          <a:solidFill>
                            <a:schemeClr val="lt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BIEŻĄCE</a:t>
                      </a:r>
                      <a:endParaRPr lang="pl-PL" sz="2000" b="1" kern="1200" dirty="0">
                        <a:solidFill>
                          <a:schemeClr val="lt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955618">
                <a:tc>
                  <a:txBody>
                    <a:bodyPr/>
                    <a:lstStyle/>
                    <a:p>
                      <a:pPr algn="r"/>
                      <a:endParaRPr lang="pl-PL" sz="1050" b="1" dirty="0" smtClean="0"/>
                    </a:p>
                    <a:p>
                      <a:pPr algn="r"/>
                      <a:r>
                        <a:rPr lang="pl-PL" sz="2000" b="0" dirty="0" smtClean="0"/>
                        <a:t>150 618 997    </a:t>
                      </a:r>
                    </a:p>
                    <a:p>
                      <a:pPr algn="r"/>
                      <a:endParaRPr lang="pl-PL" sz="1000" b="0" dirty="0" smtClean="0"/>
                    </a:p>
                    <a:p>
                      <a:pPr algn="r"/>
                      <a:r>
                        <a:rPr lang="pl-PL" sz="2000" b="0" dirty="0" smtClean="0"/>
                        <a:t>144 169 475 </a:t>
                      </a:r>
                    </a:p>
                    <a:p>
                      <a:pPr algn="r"/>
                      <a:endParaRPr lang="pl-PL" sz="1000" b="0" dirty="0"/>
                    </a:p>
                  </a:txBody>
                  <a:tcPr marR="28800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e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706944"/>
              </p:ext>
            </p:extLst>
          </p:nvPr>
        </p:nvGraphicFramePr>
        <p:xfrm>
          <a:off x="4684972" y="2630247"/>
          <a:ext cx="2039888" cy="21214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888"/>
              </a:tblGrid>
              <a:tr h="955618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2000" b="1" kern="1200" dirty="0" smtClean="0">
                          <a:solidFill>
                            <a:schemeClr val="lt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MAJĄTKOWE</a:t>
                      </a:r>
                      <a:endParaRPr lang="pl-PL" sz="2000" b="1" kern="1200" dirty="0">
                        <a:solidFill>
                          <a:schemeClr val="lt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955618">
                <a:tc>
                  <a:txBody>
                    <a:bodyPr/>
                    <a:lstStyle/>
                    <a:p>
                      <a:pPr algn="r"/>
                      <a:endParaRPr lang="pl-PL" sz="1050" b="1" dirty="0" smtClean="0"/>
                    </a:p>
                    <a:p>
                      <a:pPr algn="r"/>
                      <a:r>
                        <a:rPr lang="pl-PL" sz="2000" b="0" dirty="0" smtClean="0"/>
                        <a:t>35 970 053       </a:t>
                      </a:r>
                    </a:p>
                    <a:p>
                      <a:pPr algn="r"/>
                      <a:endParaRPr lang="pl-PL" sz="1000" b="0" dirty="0" smtClean="0"/>
                    </a:p>
                    <a:p>
                      <a:pPr algn="r"/>
                      <a:r>
                        <a:rPr lang="pl-PL" sz="2000" b="0" dirty="0" smtClean="0"/>
                        <a:t>30 543 640 </a:t>
                      </a:r>
                    </a:p>
                    <a:p>
                      <a:pPr algn="r"/>
                      <a:endParaRPr lang="pl-PL" sz="1000" b="1" dirty="0"/>
                    </a:p>
                  </a:txBody>
                  <a:tcPr marR="28800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e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020818"/>
              </p:ext>
            </p:extLst>
          </p:nvPr>
        </p:nvGraphicFramePr>
        <p:xfrm>
          <a:off x="6865694" y="2630247"/>
          <a:ext cx="2039888" cy="21214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888"/>
              </a:tblGrid>
              <a:tr h="955618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2000" b="1" kern="1200" dirty="0" smtClean="0">
                          <a:solidFill>
                            <a:schemeClr val="lt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OGÓŁEM</a:t>
                      </a:r>
                      <a:endParaRPr lang="pl-PL" sz="2000" b="1" kern="1200" dirty="0">
                        <a:solidFill>
                          <a:schemeClr val="lt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955618">
                <a:tc>
                  <a:txBody>
                    <a:bodyPr/>
                    <a:lstStyle/>
                    <a:p>
                      <a:pPr algn="r"/>
                      <a:endParaRPr lang="pl-PL" sz="1050" b="1" dirty="0" smtClean="0"/>
                    </a:p>
                    <a:p>
                      <a:pPr algn="r"/>
                      <a:r>
                        <a:rPr lang="pl-PL" sz="2000" b="0" dirty="0" smtClean="0"/>
                        <a:t>186 589 050        </a:t>
                      </a:r>
                    </a:p>
                    <a:p>
                      <a:pPr algn="r"/>
                      <a:endParaRPr lang="pl-PL" sz="1000" b="0" dirty="0" smtClean="0"/>
                    </a:p>
                    <a:p>
                      <a:pPr algn="r"/>
                      <a:r>
                        <a:rPr lang="pl-PL" sz="2000" b="0" dirty="0" smtClean="0"/>
                        <a:t>174 713 115 </a:t>
                      </a:r>
                    </a:p>
                    <a:p>
                      <a:pPr algn="r"/>
                      <a:endParaRPr lang="pl-PL" sz="1000" b="1" dirty="0"/>
                    </a:p>
                  </a:txBody>
                  <a:tcPr marR="28800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Schemat blokowy: łącznik 15"/>
          <p:cNvSpPr/>
          <p:nvPr/>
        </p:nvSpPr>
        <p:spPr>
          <a:xfrm>
            <a:off x="2815187" y="4615451"/>
            <a:ext cx="1418014" cy="1368152"/>
          </a:xfrm>
          <a:prstGeom prst="flowChartConnector">
            <a:avLst/>
          </a:prstGeom>
          <a:noFill/>
          <a:ln w="31750">
            <a:solidFill>
              <a:srgbClr val="EE941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Schemat blokowy: łącznik 16"/>
          <p:cNvSpPr/>
          <p:nvPr/>
        </p:nvSpPr>
        <p:spPr>
          <a:xfrm>
            <a:off x="4995909" y="4632305"/>
            <a:ext cx="1418014" cy="1368152"/>
          </a:xfrm>
          <a:prstGeom prst="flowChartConnector">
            <a:avLst/>
          </a:prstGeom>
          <a:noFill/>
          <a:ln w="31750">
            <a:solidFill>
              <a:srgbClr val="EE941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/>
          <p:cNvSpPr txBox="1"/>
          <p:nvPr/>
        </p:nvSpPr>
        <p:spPr>
          <a:xfrm>
            <a:off x="3167908" y="5023993"/>
            <a:ext cx="860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/>
              <a:t>83</a:t>
            </a:r>
            <a:r>
              <a:rPr lang="pl-PL" sz="2400" dirty="0" smtClean="0"/>
              <a:t>%</a:t>
            </a:r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5316847" y="5023993"/>
            <a:ext cx="86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/>
              <a:t>17</a:t>
            </a:r>
            <a:r>
              <a:rPr lang="pl-PL" sz="2400" dirty="0" smtClean="0"/>
              <a:t>%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94629918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252677"/>
              </p:ext>
            </p:extLst>
          </p:nvPr>
        </p:nvGraphicFramePr>
        <p:xfrm>
          <a:off x="1259632" y="1628800"/>
          <a:ext cx="6768752" cy="338713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768752"/>
              </a:tblGrid>
              <a:tr h="1756517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4800" b="1" i="1" u="none" kern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Yu Gothic Light" panose="020B0300000000000000" pitchFamily="34" charset="-128"/>
                          <a:cs typeface="+mn-cs"/>
                        </a:rPr>
                        <a:t>Gospodarka komunalna </a:t>
                      </a:r>
                      <a:br>
                        <a:rPr lang="pl-PL" sz="4800" b="1" i="1" u="none" kern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Yu Gothic Light" panose="020B0300000000000000" pitchFamily="34" charset="-128"/>
                          <a:cs typeface="+mn-cs"/>
                        </a:rPr>
                      </a:br>
                      <a:r>
                        <a:rPr lang="pl-PL" sz="4800" b="1" i="1" u="none" kern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Yu Gothic Light" panose="020B0300000000000000" pitchFamily="34" charset="-128"/>
                          <a:cs typeface="+mn-cs"/>
                        </a:rPr>
                        <a:t>i ochrona środowiska </a:t>
                      </a:r>
                      <a:endParaRPr lang="pl-PL" sz="4800" b="1" i="1" u="none" kern="1200" dirty="0">
                        <a:ln w="18415" cmpd="sng">
                          <a:noFill/>
                          <a:prstDash val="solid"/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  <a:ea typeface="Yu Gothic Light" panose="020B0300000000000000" pitchFamily="34" charset="-128"/>
                        <a:cs typeface="+mn-cs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lumMod val="50000"/>
                          </a:schemeClr>
                        </a:gs>
                        <a:gs pos="100000">
                          <a:schemeClr val="accent1">
                            <a:lumMod val="89000"/>
                          </a:schemeClr>
                        </a:gs>
                        <a:gs pos="82000">
                          <a:schemeClr val="accent1">
                            <a:lumMod val="75000"/>
                          </a:schemeClr>
                        </a:gs>
                        <a:gs pos="95000">
                          <a:schemeClr val="accent1">
                            <a:lumMod val="7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</a:tr>
              <a:tr h="1630615">
                <a:tc>
                  <a:txBody>
                    <a:bodyPr/>
                    <a:lstStyle/>
                    <a:p>
                      <a:pPr algn="ctr"/>
                      <a:r>
                        <a:rPr lang="pl-PL" sz="4800" dirty="0" smtClean="0">
                          <a:latin typeface="+mn-lt"/>
                        </a:rPr>
                        <a:t>18 686 013 zł</a:t>
                      </a:r>
                      <a:endParaRPr lang="pl-PL" sz="48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4187463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433848"/>
              </p:ext>
            </p:extLst>
          </p:nvPr>
        </p:nvGraphicFramePr>
        <p:xfrm>
          <a:off x="721585" y="1196752"/>
          <a:ext cx="3240360" cy="1557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0"/>
              </a:tblGrid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pl-PL" sz="1900" dirty="0" smtClean="0">
                          <a:solidFill>
                            <a:schemeClr val="tx1"/>
                          </a:solidFill>
                        </a:rPr>
                        <a:t>Budowa sieci kanalizacji sanitarnej we wsi Werynia </a:t>
                      </a:r>
                      <a:endParaRPr lang="pl-PL" sz="1900" dirty="0">
                        <a:solidFill>
                          <a:schemeClr val="tx1"/>
                        </a:solidFill>
                      </a:endParaRPr>
                    </a:p>
                  </a:txBody>
                  <a:tcPr marL="144000" marR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86881"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7 442 047 zł</a:t>
                      </a:r>
                      <a:endParaRPr lang="pl-PL" sz="32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805" y="2924944"/>
            <a:ext cx="6228893" cy="372512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44" y="260648"/>
            <a:ext cx="4769520" cy="298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8278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222364" y="260648"/>
            <a:ext cx="4535987" cy="309634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3688" y="3455186"/>
            <a:ext cx="5976664" cy="3259998"/>
          </a:xfrm>
          <a:prstGeom prst="rect">
            <a:avLst/>
          </a:prstGeom>
        </p:spPr>
      </p:pic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644661"/>
              </p:ext>
            </p:extLst>
          </p:nvPr>
        </p:nvGraphicFramePr>
        <p:xfrm>
          <a:off x="539552" y="1412776"/>
          <a:ext cx="3494007" cy="1847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4007"/>
              </a:tblGrid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pl-PL" sz="1900" dirty="0" smtClean="0">
                          <a:solidFill>
                            <a:schemeClr val="tx1"/>
                          </a:solidFill>
                        </a:rPr>
                        <a:t>Oświetlenie uliczne wraz z kanalizacją</a:t>
                      </a:r>
                      <a:r>
                        <a:rPr lang="pl-PL" sz="1900" baseline="0" dirty="0" smtClean="0">
                          <a:solidFill>
                            <a:schemeClr val="tx1"/>
                          </a:solidFill>
                        </a:rPr>
                        <a:t> teletechniczną ulica Kościuszki w Kolbuszowej</a:t>
                      </a:r>
                      <a:endParaRPr lang="pl-PL" sz="1900" dirty="0">
                        <a:solidFill>
                          <a:schemeClr val="tx1"/>
                        </a:solidFill>
                      </a:endParaRPr>
                    </a:p>
                  </a:txBody>
                  <a:tcPr marL="144000" marR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86881"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1 454 405 zł</a:t>
                      </a:r>
                      <a:endParaRPr lang="pl-PL" sz="32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4290486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52" y="2593238"/>
            <a:ext cx="5854794" cy="4076123"/>
          </a:xfrm>
          <a:prstGeom prst="rect">
            <a:avLst/>
          </a:prstGeom>
        </p:spPr>
      </p:pic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914978"/>
              </p:ext>
            </p:extLst>
          </p:nvPr>
        </p:nvGraphicFramePr>
        <p:xfrm>
          <a:off x="5384570" y="1480806"/>
          <a:ext cx="3651926" cy="2075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1926"/>
              </a:tblGrid>
              <a:tr h="889640">
                <a:tc>
                  <a:txBody>
                    <a:bodyPr/>
                    <a:lstStyle/>
                    <a:p>
                      <a:pPr algn="l"/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Wymiana nieenergooszczędnych opraw oświetlenia ulicznego na oprawy energooszczędne typu LED </a:t>
                      </a:r>
                      <a:br>
                        <a:rPr lang="pl-PL" sz="18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na terenie Gminy Kolbuszowa</a:t>
                      </a:r>
                      <a:endParaRPr lang="pl-PL" sz="1800" dirty="0">
                        <a:solidFill>
                          <a:schemeClr val="tx1"/>
                        </a:solidFill>
                      </a:endParaRPr>
                    </a:p>
                  </a:txBody>
                  <a:tcPr marL="144000" marR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86881"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114 436 zł</a:t>
                      </a:r>
                      <a:endParaRPr lang="pl-PL" sz="32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1720" y="335982"/>
            <a:ext cx="3221405" cy="210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46993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4048" y="1611156"/>
            <a:ext cx="3237144" cy="5096887"/>
          </a:xfrm>
          <a:prstGeom prst="rect">
            <a:avLst/>
          </a:prstGeom>
        </p:spPr>
      </p:pic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1830575"/>
              </p:ext>
            </p:extLst>
          </p:nvPr>
        </p:nvGraphicFramePr>
        <p:xfrm>
          <a:off x="1243626" y="672129"/>
          <a:ext cx="6768752" cy="10744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8752"/>
              </a:tblGrid>
              <a:tr h="495369">
                <a:tc>
                  <a:txBody>
                    <a:bodyPr/>
                    <a:lstStyle/>
                    <a:p>
                      <a:pPr algn="l"/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Dobudowa oświetlenia ulicznego - ulica Janka Bytnara</a:t>
                      </a:r>
                      <a:r>
                        <a:rPr lang="pl-PL" sz="1800" baseline="0" dirty="0" smtClean="0">
                          <a:solidFill>
                            <a:schemeClr val="tx1"/>
                          </a:solidFill>
                        </a:rPr>
                        <a:t> w </a:t>
                      </a:r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Kolbuszowej</a:t>
                      </a:r>
                      <a:endParaRPr lang="pl-PL" sz="1800" dirty="0">
                        <a:solidFill>
                          <a:schemeClr val="tx1"/>
                        </a:solidFill>
                      </a:endParaRPr>
                    </a:p>
                  </a:txBody>
                  <a:tcPr marL="144000" marR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70 110 zł</a:t>
                      </a:r>
                      <a:endParaRPr lang="pl-PL" sz="32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2512" y="1842862"/>
            <a:ext cx="3485810" cy="486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079318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766825"/>
              </p:ext>
            </p:extLst>
          </p:nvPr>
        </p:nvGraphicFramePr>
        <p:xfrm>
          <a:off x="2187332" y="573924"/>
          <a:ext cx="3651926" cy="14884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1926"/>
              </a:tblGrid>
              <a:tr h="768409">
                <a:tc>
                  <a:txBody>
                    <a:bodyPr/>
                    <a:lstStyle/>
                    <a:p>
                      <a:pPr algn="l"/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Dobudowa oświetlenia na Osiedlu przy ul. Ruczki w Kolbuszowej </a:t>
                      </a:r>
                      <a:endParaRPr lang="pl-PL" sz="1800" dirty="0">
                        <a:solidFill>
                          <a:schemeClr val="tx1"/>
                        </a:solidFill>
                      </a:endParaRPr>
                    </a:p>
                  </a:txBody>
                  <a:tcPr marL="144000" marR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46 740 zł</a:t>
                      </a:r>
                      <a:endParaRPr lang="pl-PL" sz="32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063" y="2132856"/>
            <a:ext cx="5638650" cy="453650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4168" y="836712"/>
            <a:ext cx="288032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751223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639991"/>
              </p:ext>
            </p:extLst>
          </p:nvPr>
        </p:nvGraphicFramePr>
        <p:xfrm>
          <a:off x="724196" y="5411813"/>
          <a:ext cx="3320772" cy="10544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0772"/>
              </a:tblGrid>
              <a:tr h="475286">
                <a:tc>
                  <a:txBody>
                    <a:bodyPr/>
                    <a:lstStyle/>
                    <a:p>
                      <a:pPr algn="l"/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Oświetlenie uliczne w Zarębkach </a:t>
                      </a:r>
                      <a:endParaRPr lang="pl-PL" sz="1800" dirty="0">
                        <a:solidFill>
                          <a:schemeClr val="tx1"/>
                        </a:solidFill>
                      </a:endParaRPr>
                    </a:p>
                  </a:txBody>
                  <a:tcPr marL="144000" marR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49 428</a:t>
                      </a:r>
                      <a:r>
                        <a:rPr lang="pl-PL" sz="3200" baseline="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</a:t>
                      </a:r>
                      <a:r>
                        <a:rPr lang="pl-PL" sz="3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zł</a:t>
                      </a:r>
                      <a:endParaRPr lang="pl-PL" sz="32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113" y="901840"/>
            <a:ext cx="3960440" cy="448897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008" y="1772816"/>
            <a:ext cx="4104456" cy="4798712"/>
          </a:xfrm>
          <a:prstGeom prst="rect">
            <a:avLst/>
          </a:prstGeom>
        </p:spPr>
      </p:pic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8253383"/>
              </p:ext>
            </p:extLst>
          </p:nvPr>
        </p:nvGraphicFramePr>
        <p:xfrm>
          <a:off x="4680012" y="626738"/>
          <a:ext cx="4032448" cy="10544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8"/>
              </a:tblGrid>
              <a:tr h="475286">
                <a:tc>
                  <a:txBody>
                    <a:bodyPr/>
                    <a:lstStyle/>
                    <a:p>
                      <a:pPr algn="l"/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Oświetlenie uliczne Nowa Wieś - Borek</a:t>
                      </a:r>
                      <a:endParaRPr lang="pl-PL" sz="1800" dirty="0">
                        <a:solidFill>
                          <a:schemeClr val="tx1"/>
                        </a:solidFill>
                      </a:endParaRPr>
                    </a:p>
                  </a:txBody>
                  <a:tcPr marL="144000" marR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36 285</a:t>
                      </a:r>
                      <a:r>
                        <a:rPr lang="pl-PL" sz="3200" baseline="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</a:t>
                      </a:r>
                      <a:r>
                        <a:rPr lang="pl-PL" sz="3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zł</a:t>
                      </a:r>
                      <a:endParaRPr lang="pl-PL" sz="32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4154713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7374565"/>
              </p:ext>
            </p:extLst>
          </p:nvPr>
        </p:nvGraphicFramePr>
        <p:xfrm>
          <a:off x="1136307" y="1605053"/>
          <a:ext cx="3780420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0420"/>
              </a:tblGrid>
              <a:tr h="640079">
                <a:tc>
                  <a:txBody>
                    <a:bodyPr/>
                    <a:lstStyle/>
                    <a:p>
                      <a:pPr algn="l"/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Oświetlenie uliczne w</a:t>
                      </a:r>
                      <a:r>
                        <a:rPr lang="pl-PL" sz="1800" baseline="0" dirty="0" smtClean="0">
                          <a:solidFill>
                            <a:schemeClr val="tx1"/>
                          </a:solidFill>
                        </a:rPr>
                        <a:t> Kolbuszowej Górnej – Wojków </a:t>
                      </a:r>
                      <a:endParaRPr lang="pl-PL" sz="1800" dirty="0">
                        <a:solidFill>
                          <a:schemeClr val="tx1"/>
                        </a:solidFill>
                      </a:endParaRPr>
                    </a:p>
                  </a:txBody>
                  <a:tcPr marL="216000" marR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35 122 zł</a:t>
                      </a:r>
                      <a:endParaRPr lang="pl-PL" sz="32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1653" y="3068960"/>
            <a:ext cx="5491844" cy="366154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8064" y="236107"/>
            <a:ext cx="3384376" cy="273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14577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pic>
        <p:nvPicPr>
          <p:cNvPr id="1026" name="Picture 2" descr="https://kolbuszowa.pl/static/img/k02/NEWS/2024/AKTUALNOSCI/piknik_ekologiczny/DSC_0873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358022"/>
            <a:ext cx="4454454" cy="297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kolbuszowa.pl/static/img/k02/NEWS/2024/AKTUALNOSCI/piknik_ekologiczny/DSC_0759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3406995"/>
            <a:ext cx="4361102" cy="290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kolbuszowa.pl/static/img/k02/NEWS/2024/AKTUALNOSCI/piknik_ekologiczny/DSC_0825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406995"/>
            <a:ext cx="4384647" cy="29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006598"/>
              </p:ext>
            </p:extLst>
          </p:nvPr>
        </p:nvGraphicFramePr>
        <p:xfrm>
          <a:off x="705714" y="1332932"/>
          <a:ext cx="3398032" cy="1557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8032"/>
              </a:tblGrid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pl-PL" sz="1900" dirty="0" smtClean="0">
                          <a:solidFill>
                            <a:schemeClr val="tx1"/>
                          </a:solidFill>
                        </a:rPr>
                        <a:t>Piknik i konkurs</a:t>
                      </a:r>
                      <a:r>
                        <a:rPr lang="pl-PL" sz="1900" baseline="0" dirty="0" smtClean="0">
                          <a:solidFill>
                            <a:schemeClr val="tx1"/>
                          </a:solidFill>
                        </a:rPr>
                        <a:t> ekologiczny „Segregujesz-Zyskujesz”</a:t>
                      </a:r>
                      <a:endParaRPr lang="pl-PL" sz="1900" dirty="0">
                        <a:solidFill>
                          <a:schemeClr val="tx1"/>
                        </a:solidFill>
                      </a:endParaRPr>
                    </a:p>
                  </a:txBody>
                  <a:tcPr marL="252000" marR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86881"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7 318 zł</a:t>
                      </a:r>
                      <a:endParaRPr lang="pl-PL" sz="32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1075667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364446"/>
              </p:ext>
            </p:extLst>
          </p:nvPr>
        </p:nvGraphicFramePr>
        <p:xfrm>
          <a:off x="1259632" y="1628800"/>
          <a:ext cx="6768752" cy="338713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768752"/>
              </a:tblGrid>
              <a:tr h="1756517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4800" b="1" i="1" u="none" kern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Yu Gothic Light" panose="020B0300000000000000" pitchFamily="34" charset="-128"/>
                          <a:cs typeface="+mn-cs"/>
                        </a:rPr>
                        <a:t>Kultura</a:t>
                      </a:r>
                      <a:r>
                        <a:rPr lang="pl-PL" sz="4800" b="1" i="1" u="none" kern="1200" baseline="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Yu Gothic Light" panose="020B0300000000000000" pitchFamily="34" charset="-128"/>
                          <a:cs typeface="+mn-cs"/>
                        </a:rPr>
                        <a:t> i ochrona dziedzictwa narodowego</a:t>
                      </a:r>
                      <a:endParaRPr lang="pl-PL" sz="4800" b="1" i="1" u="none" kern="1200" dirty="0">
                        <a:ln w="18415" cmpd="sng">
                          <a:noFill/>
                          <a:prstDash val="solid"/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  <a:ea typeface="Yu Gothic Light" panose="020B0300000000000000" pitchFamily="34" charset="-128"/>
                        <a:cs typeface="+mn-cs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lumMod val="50000"/>
                          </a:schemeClr>
                        </a:gs>
                        <a:gs pos="100000">
                          <a:schemeClr val="accent1">
                            <a:lumMod val="89000"/>
                          </a:schemeClr>
                        </a:gs>
                        <a:gs pos="82000">
                          <a:schemeClr val="accent1">
                            <a:lumMod val="75000"/>
                          </a:schemeClr>
                        </a:gs>
                        <a:gs pos="95000">
                          <a:schemeClr val="accent1">
                            <a:lumMod val="7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</a:tr>
              <a:tr h="1630615">
                <a:tc>
                  <a:txBody>
                    <a:bodyPr/>
                    <a:lstStyle/>
                    <a:p>
                      <a:pPr algn="ctr"/>
                      <a:r>
                        <a:rPr lang="pl-PL" sz="4800" dirty="0" smtClean="0">
                          <a:latin typeface="+mn-lt"/>
                        </a:rPr>
                        <a:t>5 553 626 zł</a:t>
                      </a:r>
                      <a:endParaRPr lang="pl-PL" sz="48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568348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2067770"/>
              </p:ext>
            </p:extLst>
          </p:nvPr>
        </p:nvGraphicFramePr>
        <p:xfrm>
          <a:off x="158200" y="2780928"/>
          <a:ext cx="1688355" cy="1784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8355"/>
              </a:tblGrid>
              <a:tr h="871094">
                <a:tc>
                  <a:txBody>
                    <a:bodyPr/>
                    <a:lstStyle/>
                    <a:p>
                      <a:pPr algn="ctr"/>
                      <a:endParaRPr lang="pl-PL" sz="14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pl-PL" sz="18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Yu Gothic Medium" panose="020B0500000000000000" pitchFamily="34" charset="-128"/>
                          <a:ea typeface="Yu Gothic Medium" panose="020B0500000000000000" pitchFamily="34" charset="-128"/>
                        </a:rPr>
                        <a:t>DOCHODY</a:t>
                      </a:r>
                      <a:endParaRPr lang="pl-PL" sz="18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Yu Gothic Medium" panose="020B0500000000000000" pitchFamily="34" charset="-128"/>
                        <a:ea typeface="Yu Gothic Medium" panose="020B0500000000000000" pitchFamily="34" charset="-128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912940">
                <a:tc>
                  <a:txBody>
                    <a:bodyPr/>
                    <a:lstStyle/>
                    <a:p>
                      <a:pPr algn="ctr"/>
                      <a:endParaRPr lang="pl-PL" dirty="0" smtClean="0"/>
                    </a:p>
                    <a:p>
                      <a:pPr marL="0" algn="ctr" defTabSz="685800" rtl="0" eaLnBrk="1" latinLnBrk="0" hangingPunct="1"/>
                      <a:r>
                        <a:rPr lang="pl-PL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172 mln zł</a:t>
                      </a:r>
                      <a:endParaRPr lang="pl-PL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209638"/>
              </p:ext>
            </p:extLst>
          </p:nvPr>
        </p:nvGraphicFramePr>
        <p:xfrm>
          <a:off x="1918649" y="2777516"/>
          <a:ext cx="1688355" cy="1784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8355"/>
              </a:tblGrid>
              <a:tr h="872194">
                <a:tc>
                  <a:txBody>
                    <a:bodyPr/>
                    <a:lstStyle/>
                    <a:p>
                      <a:pPr algn="ctr"/>
                      <a:endParaRPr lang="pl-PL" sz="1400" dirty="0" smtClean="0"/>
                    </a:p>
                    <a:p>
                      <a:pPr marL="0" algn="ctr" defTabSz="685800" rtl="0" eaLnBrk="1" latinLnBrk="0" hangingPunct="1"/>
                      <a:r>
                        <a:rPr lang="pl-PL" sz="1800" b="1" kern="1200" dirty="0" smtClean="0">
                          <a:solidFill>
                            <a:schemeClr val="lt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WYDATKI</a:t>
                      </a:r>
                      <a:endParaRPr lang="pl-PL" sz="1800" b="1" kern="1200" dirty="0">
                        <a:solidFill>
                          <a:schemeClr val="lt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911840">
                <a:tc>
                  <a:txBody>
                    <a:bodyPr/>
                    <a:lstStyle/>
                    <a:p>
                      <a:pPr algn="ctr"/>
                      <a:endParaRPr lang="pl-PL" dirty="0" smtClean="0"/>
                    </a:p>
                    <a:p>
                      <a:pPr marL="0" algn="ctr" defTabSz="685800" rtl="0" eaLnBrk="1" latinLnBrk="0" hangingPunct="1"/>
                      <a:r>
                        <a:rPr lang="pl-PL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174 mln zł</a:t>
                      </a:r>
                      <a:endParaRPr lang="pl-PL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e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8274888"/>
              </p:ext>
            </p:extLst>
          </p:nvPr>
        </p:nvGraphicFramePr>
        <p:xfrm>
          <a:off x="3710925" y="2777517"/>
          <a:ext cx="1688355" cy="1784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8355"/>
              </a:tblGrid>
              <a:tr h="859497">
                <a:tc>
                  <a:txBody>
                    <a:bodyPr/>
                    <a:lstStyle/>
                    <a:p>
                      <a:pPr algn="ctr"/>
                      <a:endParaRPr lang="pl-PL" sz="500" dirty="0" smtClean="0">
                        <a:latin typeface="Yu Gothic Medium" panose="020B0500000000000000" pitchFamily="34" charset="-128"/>
                        <a:ea typeface="Yu Gothic Medium" panose="020B0500000000000000" pitchFamily="34" charset="-128"/>
                      </a:endParaRPr>
                    </a:p>
                    <a:p>
                      <a:pPr marL="0" algn="ctr" defTabSz="685800" rtl="0" eaLnBrk="1" latinLnBrk="0" hangingPunct="1"/>
                      <a:r>
                        <a:rPr lang="pl-PL" sz="1800" b="1" kern="1200" dirty="0" smtClean="0">
                          <a:solidFill>
                            <a:schemeClr val="lt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WYNIK BUDŻETU</a:t>
                      </a:r>
                      <a:endParaRPr lang="pl-PL" sz="1800" b="1" kern="1200" dirty="0">
                        <a:solidFill>
                          <a:schemeClr val="lt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924537">
                <a:tc>
                  <a:txBody>
                    <a:bodyPr/>
                    <a:lstStyle/>
                    <a:p>
                      <a:pPr marL="285750" indent="-285750" algn="ctr">
                        <a:buFontTx/>
                        <a:buChar char="-"/>
                      </a:pPr>
                      <a:endParaRPr lang="pl-PL" dirty="0" smtClean="0"/>
                    </a:p>
                    <a:p>
                      <a:pPr marL="0" indent="-285750" algn="ctr" defTabSz="685800" rtl="0" eaLnBrk="1" latinLnBrk="0" hangingPunct="1">
                        <a:buFontTx/>
                        <a:buChar char="-"/>
                      </a:pPr>
                      <a:r>
                        <a:rPr lang="pl-PL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2,5 mln zł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pl-PL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7960919"/>
              </p:ext>
            </p:extLst>
          </p:nvPr>
        </p:nvGraphicFramePr>
        <p:xfrm>
          <a:off x="5503201" y="2777516"/>
          <a:ext cx="1688355" cy="1784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8355"/>
              </a:tblGrid>
              <a:tr h="872194">
                <a:tc>
                  <a:txBody>
                    <a:bodyPr/>
                    <a:lstStyle/>
                    <a:p>
                      <a:pPr algn="ctr"/>
                      <a:endParaRPr lang="pl-PL" sz="1400" dirty="0" smtClean="0">
                        <a:latin typeface="Yu Gothic Medium" panose="020B0500000000000000" pitchFamily="34" charset="-128"/>
                        <a:ea typeface="Yu Gothic Medium" panose="020B0500000000000000" pitchFamily="34" charset="-128"/>
                      </a:endParaRPr>
                    </a:p>
                    <a:p>
                      <a:pPr marL="0" algn="ctr" defTabSz="685800" rtl="0" eaLnBrk="1" latinLnBrk="0" hangingPunct="1"/>
                      <a:r>
                        <a:rPr lang="pl-PL" sz="1800" b="1" kern="1200" dirty="0" smtClean="0">
                          <a:solidFill>
                            <a:schemeClr val="lt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PRZYCHODY</a:t>
                      </a:r>
                      <a:endParaRPr lang="pl-PL" sz="1800" b="1" kern="1200" dirty="0">
                        <a:solidFill>
                          <a:schemeClr val="lt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911840">
                <a:tc>
                  <a:txBody>
                    <a:bodyPr/>
                    <a:lstStyle/>
                    <a:p>
                      <a:pPr algn="ctr"/>
                      <a:endParaRPr lang="pl-PL" dirty="0" smtClean="0"/>
                    </a:p>
                    <a:p>
                      <a:pPr algn="ctr"/>
                      <a:r>
                        <a:rPr lang="pl-PL" sz="2400" dirty="0" smtClean="0"/>
                        <a:t>29 mln zł</a:t>
                      </a:r>
                      <a:endParaRPr lang="pl-PL" sz="24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e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558275"/>
              </p:ext>
            </p:extLst>
          </p:nvPr>
        </p:nvGraphicFramePr>
        <p:xfrm>
          <a:off x="7295477" y="2777516"/>
          <a:ext cx="1688355" cy="1784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8355"/>
              </a:tblGrid>
              <a:tr h="872194">
                <a:tc>
                  <a:txBody>
                    <a:bodyPr/>
                    <a:lstStyle/>
                    <a:p>
                      <a:pPr algn="ctr"/>
                      <a:endParaRPr lang="pl-PL" sz="1400" dirty="0" smtClean="0">
                        <a:latin typeface="Yu Gothic Medium" panose="020B0500000000000000" pitchFamily="34" charset="-128"/>
                        <a:ea typeface="Yu Gothic Medium" panose="020B0500000000000000" pitchFamily="34" charset="-128"/>
                      </a:endParaRPr>
                    </a:p>
                    <a:p>
                      <a:pPr marL="0" algn="ctr" defTabSz="685800" rtl="0" eaLnBrk="1" latinLnBrk="0" hangingPunct="1"/>
                      <a:r>
                        <a:rPr lang="pl-PL" sz="1800" b="1" kern="1200" dirty="0" smtClean="0">
                          <a:solidFill>
                            <a:schemeClr val="lt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ROZCHODY</a:t>
                      </a:r>
                      <a:endParaRPr lang="pl-PL" sz="1800" b="1" kern="1200" dirty="0">
                        <a:solidFill>
                          <a:schemeClr val="lt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911840">
                <a:tc>
                  <a:txBody>
                    <a:bodyPr/>
                    <a:lstStyle/>
                    <a:p>
                      <a:pPr algn="ctr"/>
                      <a:endParaRPr lang="pl-PL" dirty="0" smtClean="0"/>
                    </a:p>
                    <a:p>
                      <a:pPr marL="0" algn="ctr" defTabSz="685800" rtl="0" eaLnBrk="1" latinLnBrk="0" hangingPunct="1"/>
                      <a:r>
                        <a:rPr lang="pl-PL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 mln zł</a:t>
                      </a:r>
                      <a:endParaRPr lang="pl-PL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8" name="Tytuł 2"/>
          <p:cNvSpPr>
            <a:spLocks noGrp="1"/>
          </p:cNvSpPr>
          <p:nvPr>
            <p:ph type="title"/>
          </p:nvPr>
        </p:nvSpPr>
        <p:spPr>
          <a:xfrm>
            <a:off x="427019" y="1334349"/>
            <a:ext cx="8280007" cy="1001108"/>
          </a:xfrm>
        </p:spPr>
        <p:txBody>
          <a:bodyPr>
            <a:noAutofit/>
          </a:bodyPr>
          <a:lstStyle/>
          <a:p>
            <a:pPr algn="ctr"/>
            <a:r>
              <a:rPr lang="pl-PL" sz="3200" dirty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Wykonanie budżetu Miasta i Gminy Kolbuszowa </a:t>
            </a:r>
            <a:r>
              <a:rPr lang="pl-PL" sz="3200" dirty="0" smtClean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w </a:t>
            </a:r>
            <a:r>
              <a:rPr lang="pl-PL" sz="3200" dirty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2024 roku</a:t>
            </a:r>
          </a:p>
        </p:txBody>
      </p:sp>
    </p:spTree>
    <p:extLst>
      <p:ext uri="{BB962C8B-B14F-4D97-AF65-F5344CB8AC3E}">
        <p14:creationId xmlns:p14="http://schemas.microsoft.com/office/powerpoint/2010/main" val="151453384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7855813"/>
              </p:ext>
            </p:extLst>
          </p:nvPr>
        </p:nvGraphicFramePr>
        <p:xfrm>
          <a:off x="1187624" y="980728"/>
          <a:ext cx="6768752" cy="149351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768752"/>
              </a:tblGrid>
              <a:tr h="562062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2800" b="1" i="0" u="none" kern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Yu Gothic Light" panose="020B0300000000000000" pitchFamily="34" charset="-128"/>
                          <a:cs typeface="+mn-cs"/>
                        </a:rPr>
                        <a:t>Dotacja</a:t>
                      </a:r>
                      <a:r>
                        <a:rPr lang="pl-PL" sz="2800" b="1" i="0" u="none" kern="1200" baseline="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Yu Gothic Light" panose="020B0300000000000000" pitchFamily="34" charset="-128"/>
                          <a:cs typeface="+mn-cs"/>
                        </a:rPr>
                        <a:t> dla M</a:t>
                      </a:r>
                      <a:r>
                        <a:rPr lang="pl-PL" sz="2800" b="1" i="0" u="none" kern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Yu Gothic Light" panose="020B0300000000000000" pitchFamily="34" charset="-128"/>
                          <a:cs typeface="+mn-cs"/>
                        </a:rPr>
                        <a:t>iejskiej i Powiatowej Biblioteki Publicznej w Kolbuszowej</a:t>
                      </a:r>
                      <a:endParaRPr lang="pl-PL" sz="2800" b="1" i="0" u="none" kern="1200" dirty="0">
                        <a:ln w="18415" cmpd="sng">
                          <a:noFill/>
                          <a:prstDash val="solid"/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  <a:ea typeface="Yu Gothic Light" panose="020B0300000000000000" pitchFamily="34" charset="-128"/>
                        <a:cs typeface="+mn-cs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lumMod val="50000"/>
                          </a:schemeClr>
                        </a:gs>
                        <a:gs pos="100000">
                          <a:schemeClr val="accent1">
                            <a:lumMod val="89000"/>
                          </a:schemeClr>
                        </a:gs>
                        <a:gs pos="82000">
                          <a:schemeClr val="accent1">
                            <a:lumMod val="75000"/>
                          </a:schemeClr>
                        </a:gs>
                        <a:gs pos="95000">
                          <a:schemeClr val="accent1">
                            <a:lumMod val="7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</a:tr>
              <a:tr h="548634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 smtClean="0">
                          <a:latin typeface="+mn-lt"/>
                        </a:rPr>
                        <a:t>2 512 388 zł</a:t>
                      </a:r>
                      <a:endParaRPr lang="pl-PL" sz="28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52" name="Picture 4" descr="http://biblioteka.kolbuszowa.pl/static/img/k01/OEKiR/Stoparczyk-Kasia/IMG_0488.JPG"/>
          <p:cNvPicPr>
            <a:picLocks noChangeAspect="1" noChangeArrowheads="1"/>
          </p:cNvPicPr>
          <p:nvPr/>
        </p:nvPicPr>
        <p:blipFill rotWithShape="1">
          <a:blip r:embed="rId5" cstate="screen">
            <a:lum bright="4000" contrast="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15433" y="2811534"/>
            <a:ext cx="5080562" cy="320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kolbuszowa.pl/static/img/k02/NEWS/2024/AKTUALNOSCI/emocjonalisci_mipbp/fot_mipbp_5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96" y="3064524"/>
            <a:ext cx="3888432" cy="267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956297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4127356"/>
              </p:ext>
            </p:extLst>
          </p:nvPr>
        </p:nvGraphicFramePr>
        <p:xfrm>
          <a:off x="1227338" y="730119"/>
          <a:ext cx="6768752" cy="149351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768752"/>
              </a:tblGrid>
              <a:tr h="562062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2800" b="1" i="0" u="none" kern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Yu Gothic Light" panose="020B0300000000000000" pitchFamily="34" charset="-128"/>
                          <a:cs typeface="+mn-cs"/>
                        </a:rPr>
                        <a:t>Dotacja</a:t>
                      </a:r>
                      <a:r>
                        <a:rPr lang="pl-PL" sz="2800" b="1" i="0" u="none" kern="1200" baseline="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Yu Gothic Light" panose="020B0300000000000000" pitchFamily="34" charset="-128"/>
                          <a:cs typeface="+mn-cs"/>
                        </a:rPr>
                        <a:t> dla M</a:t>
                      </a:r>
                      <a:r>
                        <a:rPr lang="pl-PL" sz="2800" b="1" i="0" u="none" kern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Yu Gothic Light" panose="020B0300000000000000" pitchFamily="34" charset="-128"/>
                          <a:cs typeface="+mn-cs"/>
                        </a:rPr>
                        <a:t>iejskiego</a:t>
                      </a:r>
                      <a:r>
                        <a:rPr lang="pl-PL" sz="2800" b="1" i="0" u="none" kern="1200" baseline="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Yu Gothic Light" panose="020B0300000000000000" pitchFamily="34" charset="-128"/>
                          <a:cs typeface="+mn-cs"/>
                        </a:rPr>
                        <a:t> Domu Kultury</a:t>
                      </a:r>
                      <a:r>
                        <a:rPr lang="pl-PL" sz="2800" b="1" i="0" u="none" kern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Yu Gothic Light" panose="020B0300000000000000" pitchFamily="34" charset="-128"/>
                          <a:cs typeface="+mn-cs"/>
                        </a:rPr>
                        <a:t> </a:t>
                      </a:r>
                      <a:br>
                        <a:rPr lang="pl-PL" sz="2800" b="1" i="0" u="none" kern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Yu Gothic Light" panose="020B0300000000000000" pitchFamily="34" charset="-128"/>
                          <a:cs typeface="+mn-cs"/>
                        </a:rPr>
                      </a:br>
                      <a:r>
                        <a:rPr lang="pl-PL" sz="2800" b="1" i="0" u="none" kern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Yu Gothic Light" panose="020B0300000000000000" pitchFamily="34" charset="-128"/>
                          <a:cs typeface="+mn-cs"/>
                        </a:rPr>
                        <a:t>w Kolbuszowej</a:t>
                      </a:r>
                      <a:endParaRPr lang="pl-PL" sz="2800" b="1" i="0" u="none" kern="1200" dirty="0">
                        <a:ln w="18415" cmpd="sng">
                          <a:noFill/>
                          <a:prstDash val="solid"/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  <a:ea typeface="Yu Gothic Light" panose="020B0300000000000000" pitchFamily="34" charset="-128"/>
                        <a:cs typeface="+mn-cs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lumMod val="50000"/>
                          </a:schemeClr>
                        </a:gs>
                        <a:gs pos="100000">
                          <a:schemeClr val="accent1">
                            <a:lumMod val="89000"/>
                          </a:schemeClr>
                        </a:gs>
                        <a:gs pos="82000">
                          <a:schemeClr val="accent1">
                            <a:lumMod val="75000"/>
                          </a:schemeClr>
                        </a:gs>
                        <a:gs pos="95000">
                          <a:schemeClr val="accent1">
                            <a:lumMod val="7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</a:tr>
              <a:tr h="548634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 smtClean="0">
                          <a:latin typeface="+mn-lt"/>
                        </a:rPr>
                        <a:t>2 659 703 zł</a:t>
                      </a:r>
                      <a:endParaRPr lang="pl-PL" sz="28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AutoShape 2" descr="https://static.korso.pl/galleries/ab38dc56-f787-4426-935b-ce0945d6f20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2264805" y="6093296"/>
            <a:ext cx="4239367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pl-PL" sz="2000" b="1" dirty="0">
                <a:latin typeface="+mj-lt"/>
                <a:cs typeface="Times New Roman" panose="02020603050405020304" pitchFamily="18" charset="0"/>
              </a:rPr>
              <a:t>Dożynki Gminy Kolbuszowa </a:t>
            </a:r>
            <a:r>
              <a:rPr lang="pl-PL" sz="2000" b="1" dirty="0" smtClean="0">
                <a:latin typeface="+mj-lt"/>
                <a:cs typeface="Times New Roman" panose="02020603050405020304" pitchFamily="18" charset="0"/>
              </a:rPr>
              <a:t>w 2024 roku</a:t>
            </a:r>
            <a:endParaRPr lang="pl-PL" sz="20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kolbuszowa.pl/static/img/k02/NEWS/2024/AKTUALNOSCI/dozynki_24/DSC_0843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577" y="2532208"/>
            <a:ext cx="7640268" cy="346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92578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pic>
        <p:nvPicPr>
          <p:cNvPr id="7174" name="Picture 6" descr="https://kolbuszowa.pl/static/img/k02/NEWS/2024/AKTUALNOSCI/dni_kolbuszowej/DSC_0102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10643" y="143037"/>
            <a:ext cx="5112568" cy="336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kolbuszowa.pl/static/img/k02/NEWS/2024/AKTUALNOSCI/dni_kolbuszowej/1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90768" y="-21917816"/>
            <a:ext cx="7992888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kolbuszowa.pl/static/img/k02/NEWS/2024/AKTUALNOSCI/dni_kolbuszowej/1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3540628"/>
            <a:ext cx="4680520" cy="312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852763" y="4005064"/>
            <a:ext cx="2669137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latin typeface="+mj-lt"/>
                <a:cs typeface="Times New Roman" panose="02020603050405020304" pitchFamily="18" charset="0"/>
              </a:rPr>
              <a:t>Dni Kolbuszowej </a:t>
            </a:r>
            <a:r>
              <a:rPr lang="pl-PL" sz="2000" b="1" dirty="0" smtClean="0">
                <a:latin typeface="+mj-lt"/>
                <a:cs typeface="Times New Roman" panose="02020603050405020304" pitchFamily="18" charset="0"/>
              </a:rPr>
              <a:t>2024</a:t>
            </a:r>
            <a:endParaRPr lang="pl-PL" sz="2000" b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330381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pic>
        <p:nvPicPr>
          <p:cNvPr id="9218" name="Picture 2" descr="https://kolbuszowa.pl/static/img/k02/NEWS/2024/AKTUALNOSCI/psalmu_24/DSC_1280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9592" y="3662857"/>
            <a:ext cx="5139388" cy="30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99100" y="2922473"/>
            <a:ext cx="2088232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+mj-lt"/>
              </a:rPr>
              <a:t>Psalmy Dawidowe 32 823 zł</a:t>
            </a:r>
            <a:endParaRPr lang="pl-PL" sz="2000" b="1" dirty="0">
              <a:latin typeface="+mj-lt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6804248" y="3630359"/>
            <a:ext cx="1980728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atin typeface="+mj-lt"/>
              </a:rPr>
              <a:t>Spinacz Festiwal  30 952 zł</a:t>
            </a:r>
            <a:endParaRPr lang="pl-PL" sz="2000" b="1" dirty="0">
              <a:latin typeface="+mj-lt"/>
            </a:endParaRPr>
          </a:p>
        </p:txBody>
      </p:sp>
      <p:pic>
        <p:nvPicPr>
          <p:cNvPr id="9220" name="Picture 4" descr="https://kolbuszowa.pl/static/img/k02/NEWS/2024/AKTUALNOSCI/spinacz_24/DSC_0514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4081" y="273198"/>
            <a:ext cx="4884263" cy="325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888024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526451"/>
              </p:ext>
            </p:extLst>
          </p:nvPr>
        </p:nvGraphicFramePr>
        <p:xfrm>
          <a:off x="1259632" y="1628800"/>
          <a:ext cx="6768752" cy="338713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768752"/>
              </a:tblGrid>
              <a:tr h="1756517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5000" b="1" i="1" u="none" kern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Yu Gothic Light" panose="020B0300000000000000" pitchFamily="34" charset="-128"/>
                          <a:cs typeface="+mn-cs"/>
                        </a:rPr>
                        <a:t>Kultura fizyczna</a:t>
                      </a:r>
                      <a:endParaRPr lang="pl-PL" sz="5000" b="1" i="1" u="none" kern="1200" dirty="0">
                        <a:ln w="18415" cmpd="sng">
                          <a:noFill/>
                          <a:prstDash val="solid"/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  <a:ea typeface="Yu Gothic Light" panose="020B0300000000000000" pitchFamily="34" charset="-128"/>
                        <a:cs typeface="+mn-cs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lumMod val="50000"/>
                          </a:schemeClr>
                        </a:gs>
                        <a:gs pos="100000">
                          <a:schemeClr val="accent1">
                            <a:lumMod val="89000"/>
                          </a:schemeClr>
                        </a:gs>
                        <a:gs pos="82000">
                          <a:schemeClr val="accent1">
                            <a:lumMod val="75000"/>
                          </a:schemeClr>
                        </a:gs>
                        <a:gs pos="95000">
                          <a:schemeClr val="accent1">
                            <a:lumMod val="7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</a:tr>
              <a:tr h="1630615">
                <a:tc>
                  <a:txBody>
                    <a:bodyPr/>
                    <a:lstStyle/>
                    <a:p>
                      <a:pPr algn="ctr"/>
                      <a:r>
                        <a:rPr lang="pl-PL" sz="4800" dirty="0" smtClean="0">
                          <a:latin typeface="+mn-lt"/>
                        </a:rPr>
                        <a:t>4 317 744 zł</a:t>
                      </a:r>
                      <a:endParaRPr lang="pl-PL" sz="4800" dirty="0"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7861898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584" y="1844824"/>
            <a:ext cx="7425696" cy="4866942"/>
          </a:xfrm>
          <a:prstGeom prst="rect">
            <a:avLst/>
          </a:prstGeom>
        </p:spPr>
      </p:pic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581585"/>
              </p:ext>
            </p:extLst>
          </p:nvPr>
        </p:nvGraphicFramePr>
        <p:xfrm>
          <a:off x="705714" y="949700"/>
          <a:ext cx="7632848" cy="75391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632848"/>
              </a:tblGrid>
              <a:tr h="753916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i="0" u="none" kern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Yu Gothic Light" panose="020B0300000000000000" pitchFamily="34" charset="-128"/>
                          <a:cs typeface="+mn-cs"/>
                        </a:rPr>
                        <a:t>W 2024 roku na Krytej Pływalni Fregata w Kolbuszowej odnotowano </a:t>
                      </a:r>
                      <a:br>
                        <a:rPr lang="pl-PL" sz="2000" b="1" i="0" u="none" kern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Yu Gothic Light" panose="020B0300000000000000" pitchFamily="34" charset="-128"/>
                          <a:cs typeface="+mn-cs"/>
                        </a:rPr>
                      </a:br>
                      <a:r>
                        <a:rPr lang="pl-PL" sz="2000" b="1" i="0" u="none" kern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Yu Gothic Light" panose="020B0300000000000000" pitchFamily="34" charset="-128"/>
                          <a:cs typeface="+mn-cs"/>
                        </a:rPr>
                        <a:t>85 787 wejść osób indywidualnych oraz grupowych. 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lumMod val="50000"/>
                          </a:schemeClr>
                        </a:gs>
                        <a:gs pos="100000">
                          <a:schemeClr val="accent1">
                            <a:lumMod val="89000"/>
                          </a:schemeClr>
                        </a:gs>
                        <a:gs pos="82000">
                          <a:schemeClr val="accent1">
                            <a:lumMod val="75000"/>
                          </a:schemeClr>
                        </a:gs>
                        <a:gs pos="95000">
                          <a:schemeClr val="accent1">
                            <a:lumMod val="7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9411209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sp>
        <p:nvSpPr>
          <p:cNvPr id="6" name="Symbol zastępczy zawartości 2"/>
          <p:cNvSpPr>
            <a:spLocks noGrp="1"/>
          </p:cNvSpPr>
          <p:nvPr>
            <p:ph idx="1"/>
          </p:nvPr>
        </p:nvSpPr>
        <p:spPr>
          <a:xfrm>
            <a:off x="345115" y="874435"/>
            <a:ext cx="8488560" cy="64807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70000"/>
              </a:lnSpc>
              <a:spcBef>
                <a:spcPct val="0"/>
              </a:spcBef>
              <a:buNone/>
            </a:pPr>
            <a:endParaRPr lang="pl-PL" sz="2400" dirty="0" smtClean="0">
              <a:ln w="18415" cmpd="sng">
                <a:noFill/>
                <a:prstDash val="solid"/>
              </a:ln>
              <a:latin typeface="Book Antiqua" panose="0204060205030503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pl-PL" sz="2800" dirty="0" smtClean="0">
                <a:ln w="18415" cmpd="sng">
                  <a:noFill/>
                  <a:prstDash val="solid"/>
                </a:ln>
                <a:latin typeface="Book Antiqua" panose="0204060205030503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lang="pl-PL" sz="2800" dirty="0">
              <a:ln w="18415" cmpd="sng">
                <a:noFill/>
                <a:prstDash val="solid"/>
              </a:ln>
              <a:latin typeface="Book Antiqua" panose="0204060205030503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9611" y="2636912"/>
            <a:ext cx="4812650" cy="36004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55" y="1668702"/>
            <a:ext cx="4075256" cy="3056442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467544" y="5036983"/>
            <a:ext cx="3312368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wzięło udział około 90 zawodników reprezentujących 12 zespołów z województwa podkarpackiego</a:t>
            </a:r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943947"/>
              </p:ext>
            </p:extLst>
          </p:nvPr>
        </p:nvGraphicFramePr>
        <p:xfrm>
          <a:off x="971600" y="728240"/>
          <a:ext cx="7471437" cy="75391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471437"/>
              </a:tblGrid>
              <a:tr h="753916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kern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XX Podkarpacki Miting Pływacki Olimpiad Specjalnych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lumMod val="50000"/>
                          </a:schemeClr>
                        </a:gs>
                        <a:gs pos="100000">
                          <a:schemeClr val="accent1">
                            <a:lumMod val="89000"/>
                          </a:schemeClr>
                        </a:gs>
                        <a:gs pos="82000">
                          <a:schemeClr val="accent1">
                            <a:lumMod val="75000"/>
                          </a:schemeClr>
                        </a:gs>
                        <a:gs pos="95000">
                          <a:schemeClr val="accent1">
                            <a:lumMod val="7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1203032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8165" y="2132856"/>
            <a:ext cx="6696744" cy="4644310"/>
          </a:xfrm>
          <a:prstGeom prst="rect">
            <a:avLst/>
          </a:prstGeom>
        </p:spPr>
      </p:pic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496593"/>
              </p:ext>
            </p:extLst>
          </p:nvPr>
        </p:nvGraphicFramePr>
        <p:xfrm>
          <a:off x="1110153" y="715374"/>
          <a:ext cx="6912768" cy="127603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912768"/>
              </a:tblGrid>
              <a:tr h="719180"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</a:pPr>
                      <a:r>
                        <a:rPr lang="pl-PL" sz="2400" b="1" i="0" u="none" kern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Yu Gothic Light" panose="020B0300000000000000" pitchFamily="34" charset="-128"/>
                          <a:cs typeface="+mn-cs"/>
                        </a:rPr>
                        <a:t>Nagrody za osiągnięcia sportowe w 2024 roku otrzymało 16 sportowców</a:t>
                      </a:r>
                      <a:r>
                        <a:rPr lang="pl-PL" sz="2400" b="1" i="0" u="none" kern="1200" baseline="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Yu Gothic Light" panose="020B0300000000000000" pitchFamily="34" charset="-128"/>
                          <a:cs typeface="+mn-cs"/>
                        </a:rPr>
                        <a:t> i 2 trenerów</a:t>
                      </a:r>
                      <a:endParaRPr lang="pl-PL" sz="2400" b="1" i="0" u="none" kern="1200" dirty="0">
                        <a:ln w="18415" cmpd="sng">
                          <a:noFill/>
                          <a:prstDash val="solid"/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  <a:ea typeface="Yu Gothic Light" panose="020B0300000000000000" pitchFamily="34" charset="-128"/>
                        <a:cs typeface="+mn-cs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lumMod val="50000"/>
                          </a:schemeClr>
                        </a:gs>
                        <a:gs pos="100000">
                          <a:schemeClr val="accent1">
                            <a:lumMod val="89000"/>
                          </a:schemeClr>
                        </a:gs>
                        <a:gs pos="82000">
                          <a:schemeClr val="accent1">
                            <a:lumMod val="75000"/>
                          </a:schemeClr>
                        </a:gs>
                        <a:gs pos="95000">
                          <a:schemeClr val="accent1">
                            <a:lumMod val="70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</a:tr>
              <a:tr h="526224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kern="12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na kwotę 21 500 zł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2748363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199771"/>
              </p:ext>
            </p:extLst>
          </p:nvPr>
        </p:nvGraphicFramePr>
        <p:xfrm>
          <a:off x="4511990" y="573924"/>
          <a:ext cx="3926056" cy="1781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6056"/>
              </a:tblGrid>
              <a:tr h="894217">
                <a:tc>
                  <a:txBody>
                    <a:bodyPr/>
                    <a:lstStyle/>
                    <a:p>
                      <a:pPr algn="l"/>
                      <a:r>
                        <a:rPr lang="pl-PL" sz="1900" dirty="0" smtClean="0">
                          <a:solidFill>
                            <a:schemeClr val="tx1"/>
                          </a:solidFill>
                        </a:rPr>
                        <a:t>Modernizacja boiska sportowego przy Szkole</a:t>
                      </a:r>
                      <a:r>
                        <a:rPr lang="pl-PL" sz="1900" baseline="0" dirty="0" smtClean="0">
                          <a:solidFill>
                            <a:schemeClr val="tx1"/>
                          </a:solidFill>
                        </a:rPr>
                        <a:t> Podstawowej w Bukowcu </a:t>
                      </a:r>
                      <a:endParaRPr lang="pl-PL" sz="1900" dirty="0">
                        <a:solidFill>
                          <a:schemeClr val="tx1"/>
                        </a:solidFill>
                      </a:endParaRPr>
                    </a:p>
                  </a:txBody>
                  <a:tcPr marL="144000" marR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86881"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23 515 zł</a:t>
                      </a:r>
                      <a:endParaRPr lang="pl-PL" sz="32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50" name="Picture 2" descr="https://kolbuszowa.pl/static/img/k02/NEWS/2024/AKTUALNOSCI/modernizacja_boisko_kupno/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2492896"/>
            <a:ext cx="491535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929" y="1196752"/>
            <a:ext cx="3832244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38495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pic>
        <p:nvPicPr>
          <p:cNvPr id="8194" name="Picture 2" descr="https://kolbuszowa.pl/static/img/k02/NEWS/2024/AKTUALNOSCI/podkarpacki_puchar_nw/30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2348880"/>
            <a:ext cx="8353174" cy="388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246828"/>
              </p:ext>
            </p:extLst>
          </p:nvPr>
        </p:nvGraphicFramePr>
        <p:xfrm>
          <a:off x="1655799" y="1031533"/>
          <a:ext cx="5832648" cy="12219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2648"/>
              </a:tblGrid>
              <a:tr h="613495">
                <a:tc>
                  <a:txBody>
                    <a:bodyPr/>
                    <a:lstStyle/>
                    <a:p>
                      <a:pPr algn="l"/>
                      <a:r>
                        <a:rPr lang="pl-PL" sz="1600" dirty="0" smtClean="0">
                          <a:solidFill>
                            <a:srgbClr val="1D1C24"/>
                          </a:solidFill>
                          <a:latin typeface="Titillium Web"/>
                        </a:rPr>
                        <a:t>Podkarpacki Puchar </a:t>
                      </a:r>
                      <a:r>
                        <a:rPr lang="pl-PL" sz="1600" dirty="0" err="1" smtClean="0">
                          <a:solidFill>
                            <a:srgbClr val="1D1C24"/>
                          </a:solidFill>
                          <a:latin typeface="Titillium Web"/>
                        </a:rPr>
                        <a:t>Nordic</a:t>
                      </a:r>
                      <a:r>
                        <a:rPr lang="pl-PL" sz="1600" dirty="0" smtClean="0">
                          <a:solidFill>
                            <a:srgbClr val="1D1C24"/>
                          </a:solidFill>
                          <a:latin typeface="Titillium Web"/>
                        </a:rPr>
                        <a:t> </a:t>
                      </a:r>
                      <a:r>
                        <a:rPr lang="pl-PL" sz="1600" dirty="0" err="1" smtClean="0">
                          <a:solidFill>
                            <a:srgbClr val="1D1C24"/>
                          </a:solidFill>
                          <a:latin typeface="Titillium Web"/>
                        </a:rPr>
                        <a:t>Walking</a:t>
                      </a:r>
                      <a:r>
                        <a:rPr lang="pl-PL" sz="1600" dirty="0" smtClean="0">
                          <a:solidFill>
                            <a:srgbClr val="1D1C24"/>
                          </a:solidFill>
                          <a:latin typeface="Titillium Web"/>
                        </a:rPr>
                        <a:t> w Kolbuszowej </a:t>
                      </a:r>
                      <a:endParaRPr lang="pl-PL" sz="1600" dirty="0">
                        <a:solidFill>
                          <a:schemeClr val="tx1"/>
                        </a:solidFill>
                      </a:endParaRPr>
                    </a:p>
                  </a:txBody>
                  <a:tcPr marL="360000" marR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08462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7</a:t>
                      </a:r>
                      <a:r>
                        <a:rPr lang="pl-PL" sz="2400" baseline="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570</a:t>
                      </a:r>
                      <a:r>
                        <a:rPr lang="pl-PL" sz="24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zł</a:t>
                      </a:r>
                      <a:endParaRPr lang="pl-PL" sz="24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095874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sp>
        <p:nvSpPr>
          <p:cNvPr id="10" name="Tytuł 2"/>
          <p:cNvSpPr>
            <a:spLocks noGrp="1"/>
          </p:cNvSpPr>
          <p:nvPr>
            <p:ph type="title"/>
          </p:nvPr>
        </p:nvSpPr>
        <p:spPr>
          <a:xfrm>
            <a:off x="360531" y="641631"/>
            <a:ext cx="8422935" cy="987169"/>
          </a:xfrm>
        </p:spPr>
        <p:txBody>
          <a:bodyPr>
            <a:noAutofit/>
          </a:bodyPr>
          <a:lstStyle/>
          <a:p>
            <a:pPr algn="ctr"/>
            <a:r>
              <a:rPr lang="pl-PL" sz="2800" dirty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Wykonanie budżetu Miasta i Gminy Kolbuszowa </a:t>
            </a:r>
            <a:r>
              <a:rPr lang="pl-PL" sz="2800" dirty="0" smtClean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/>
            </a:r>
            <a:br>
              <a:rPr lang="pl-PL" sz="2800" dirty="0" smtClean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</a:br>
            <a:r>
              <a:rPr lang="pl-PL" sz="2800" dirty="0" smtClean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w </a:t>
            </a:r>
            <a:r>
              <a:rPr lang="pl-PL" sz="2800" dirty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latach </a:t>
            </a:r>
            <a:r>
              <a:rPr lang="pl-PL" sz="2800" dirty="0" smtClean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2021 </a:t>
            </a:r>
            <a:r>
              <a:rPr lang="pl-PL" sz="2800" dirty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- </a:t>
            </a:r>
            <a:r>
              <a:rPr lang="pl-PL" sz="2800" dirty="0" smtClean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2024</a:t>
            </a:r>
            <a:endParaRPr lang="pl-PL" sz="2800" dirty="0">
              <a:ln w="18415" cmpd="sng">
                <a:noFill/>
                <a:prstDash val="solid"/>
              </a:ln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1352624"/>
              </p:ext>
            </p:extLst>
          </p:nvPr>
        </p:nvGraphicFramePr>
        <p:xfrm>
          <a:off x="142842" y="1700808"/>
          <a:ext cx="8858314" cy="4824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5161"/>
                <a:gridCol w="1909901"/>
                <a:gridCol w="1749926"/>
                <a:gridCol w="1634450"/>
                <a:gridCol w="1908876"/>
              </a:tblGrid>
              <a:tr h="467779"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5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2021</a:t>
                      </a:r>
                      <a:endParaRPr lang="pl-PL" sz="15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5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2022</a:t>
                      </a:r>
                      <a:endParaRPr lang="pl-PL" sz="15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5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2023</a:t>
                      </a:r>
                      <a:endParaRPr lang="pl-PL" sz="15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5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2024</a:t>
                      </a:r>
                      <a:endParaRPr lang="pl-PL" sz="15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756357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5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Dochody</a:t>
                      </a:r>
                      <a:endParaRPr lang="pl-PL" sz="15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147 911 515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150 161 190</a:t>
                      </a:r>
                      <a:endParaRPr lang="pl-PL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154 808 547</a:t>
                      </a:r>
                      <a:endParaRPr lang="pl-PL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172 181 951</a:t>
                      </a:r>
                      <a:endParaRPr lang="pl-PL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5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Przychody</a:t>
                      </a:r>
                      <a:endParaRPr lang="pl-PL" sz="15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34 385 266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40 680 343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17 826 604</a:t>
                      </a:r>
                      <a:endParaRPr lang="pl-PL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28 950 035</a:t>
                      </a:r>
                      <a:endParaRPr lang="pl-PL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5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Wydatki</a:t>
                      </a:r>
                      <a:endParaRPr lang="pl-PL" sz="15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147 493 697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172 737 791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162 057 586</a:t>
                      </a:r>
                      <a:endParaRPr lang="pl-PL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174 713 115</a:t>
                      </a:r>
                      <a:endParaRPr lang="pl-PL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5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Rozchody</a:t>
                      </a:r>
                      <a:endParaRPr lang="pl-PL" sz="15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4 990 702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5 367 962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5 162 062</a:t>
                      </a:r>
                      <a:endParaRPr lang="pl-PL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17 533 393</a:t>
                      </a:r>
                      <a:endParaRPr lang="pl-PL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5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Wolne środki z lat ubiegłych </a:t>
                      </a:r>
                      <a:endParaRPr lang="pl-PL" sz="15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4 719 610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13 802 141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11 738 238</a:t>
                      </a:r>
                      <a:endParaRPr lang="pl-PL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5 051 147</a:t>
                      </a:r>
                      <a:endParaRPr lang="pl-PL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5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Wynik budżetu </a:t>
                      </a:r>
                      <a:endParaRPr lang="pl-PL" sz="15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417 818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-22 576 601</a:t>
                      </a:r>
                      <a:endParaRPr lang="pl-PL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-7 249 038</a:t>
                      </a:r>
                      <a:endParaRPr lang="pl-PL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-2</a:t>
                      </a:r>
                      <a:r>
                        <a:rPr lang="pl-PL" sz="18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531 165</a:t>
                      </a:r>
                      <a:endParaRPr lang="pl-PL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4275717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sp>
        <p:nvSpPr>
          <p:cNvPr id="6" name="Tytuł 2"/>
          <p:cNvSpPr>
            <a:spLocks noGrp="1"/>
          </p:cNvSpPr>
          <p:nvPr>
            <p:ph type="title"/>
          </p:nvPr>
        </p:nvSpPr>
        <p:spPr>
          <a:xfrm>
            <a:off x="459805" y="720119"/>
            <a:ext cx="8389781" cy="878977"/>
          </a:xfrm>
        </p:spPr>
        <p:txBody>
          <a:bodyPr>
            <a:noAutofit/>
          </a:bodyPr>
          <a:lstStyle/>
          <a:p>
            <a:pPr algn="ctr"/>
            <a:r>
              <a:rPr lang="pl-PL" sz="2800" dirty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Dochody i wydatki w przeliczeniu na 1 mieszkańca </a:t>
            </a:r>
            <a:br>
              <a:rPr lang="pl-PL" sz="2800" dirty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</a:br>
            <a:r>
              <a:rPr lang="pl-PL" sz="2800" dirty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w Gminie Kolbuszowa </a:t>
            </a:r>
            <a:r>
              <a:rPr lang="pl-PL" sz="2800" dirty="0" smtClean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w </a:t>
            </a:r>
            <a:r>
              <a:rPr lang="pl-PL" sz="2800" dirty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latach </a:t>
            </a:r>
            <a:r>
              <a:rPr lang="pl-PL" sz="2800" dirty="0" smtClean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2021 </a:t>
            </a:r>
            <a:r>
              <a:rPr lang="pl-PL" sz="2800" dirty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- </a:t>
            </a:r>
            <a:r>
              <a:rPr lang="pl-PL" sz="2800" dirty="0" smtClean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2024</a:t>
            </a:r>
            <a:endParaRPr lang="pl-PL" sz="2800" dirty="0">
              <a:ln w="18415" cmpd="sng">
                <a:noFill/>
                <a:prstDash val="solid"/>
              </a:ln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4396166"/>
              </p:ext>
            </p:extLst>
          </p:nvPr>
        </p:nvGraphicFramePr>
        <p:xfrm>
          <a:off x="31697" y="1768506"/>
          <a:ext cx="9087151" cy="4939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4150"/>
                <a:gridCol w="1778803"/>
                <a:gridCol w="1672035"/>
                <a:gridCol w="1730200"/>
                <a:gridCol w="1831963"/>
              </a:tblGrid>
              <a:tr h="531283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endParaRPr lang="pl-PL" sz="15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5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2021</a:t>
                      </a:r>
                      <a:endParaRPr lang="pl-PL" sz="15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5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2022</a:t>
                      </a:r>
                      <a:endParaRPr lang="pl-PL" sz="15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5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2023</a:t>
                      </a:r>
                      <a:endParaRPr lang="pl-PL" sz="15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5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2024</a:t>
                      </a:r>
                      <a:endParaRPr lang="pl-PL" sz="15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763432">
                <a:tc>
                  <a:txBody>
                    <a:bodyPr/>
                    <a:lstStyle/>
                    <a:p>
                      <a:pPr algn="ctr"/>
                      <a:r>
                        <a:rPr lang="pl-PL" sz="2000" b="1" i="0" dirty="0" smtClean="0">
                          <a:solidFill>
                            <a:schemeClr val="tx1"/>
                          </a:solidFill>
                        </a:rPr>
                        <a:t>DOCHODY</a:t>
                      </a:r>
                      <a:r>
                        <a:rPr lang="pl-PL" sz="2000" b="1" i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pl-PL" sz="2000" b="1" i="0" baseline="0" dirty="0" smtClean="0">
                          <a:solidFill>
                            <a:schemeClr val="tx1"/>
                          </a:solidFill>
                        </a:rPr>
                        <a:t>BUDŻETOWE</a:t>
                      </a:r>
                      <a:endParaRPr lang="pl-PL" sz="2000" b="1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147 911 545</a:t>
                      </a:r>
                      <a:endParaRPr lang="pl-PL" sz="1800" b="1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150 161 190</a:t>
                      </a:r>
                      <a:endParaRPr lang="pl-PL" sz="1800" b="1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154 808 547</a:t>
                      </a:r>
                      <a:endParaRPr lang="pl-PL" sz="1800" b="1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8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172 181 951</a:t>
                      </a:r>
                      <a:endParaRPr lang="pl-PL" sz="1800" b="1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</a:tr>
              <a:tr h="751213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Dochody</a:t>
                      </a:r>
                      <a:r>
                        <a:rPr lang="pl-PL" sz="1800" b="1" baseline="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na</a:t>
                      </a:r>
                    </a:p>
                    <a:p>
                      <a:pPr algn="ctr"/>
                      <a:r>
                        <a:rPr lang="pl-PL" sz="1800" b="1" baseline="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1 mieszkańca</a:t>
                      </a:r>
                      <a:endParaRPr lang="pl-PL" sz="1800" b="1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bg2">
                            <a:lumMod val="50000"/>
                          </a:schemeClr>
                        </a:gs>
                        <a:gs pos="100000">
                          <a:schemeClr val="accent3">
                            <a:lumMod val="89000"/>
                          </a:schemeClr>
                        </a:gs>
                        <a:gs pos="97000">
                          <a:schemeClr val="bg2">
                            <a:lumMod val="2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6 080</a:t>
                      </a:r>
                      <a:endParaRPr lang="pl-PL" sz="1800" b="1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bg2">
                            <a:lumMod val="50000"/>
                          </a:schemeClr>
                        </a:gs>
                        <a:gs pos="100000">
                          <a:schemeClr val="accent3">
                            <a:lumMod val="89000"/>
                          </a:schemeClr>
                        </a:gs>
                        <a:gs pos="97000">
                          <a:schemeClr val="bg2">
                            <a:lumMod val="2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6 189</a:t>
                      </a:r>
                      <a:endParaRPr lang="pl-PL" sz="1800" b="1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bg2">
                            <a:lumMod val="50000"/>
                          </a:schemeClr>
                        </a:gs>
                        <a:gs pos="100000">
                          <a:schemeClr val="accent3">
                            <a:lumMod val="89000"/>
                          </a:schemeClr>
                        </a:gs>
                        <a:gs pos="97000">
                          <a:schemeClr val="bg2">
                            <a:lumMod val="2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6 415</a:t>
                      </a:r>
                      <a:endParaRPr lang="pl-PL" sz="1800" b="1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bg2">
                            <a:lumMod val="50000"/>
                          </a:schemeClr>
                        </a:gs>
                        <a:gs pos="100000">
                          <a:schemeClr val="accent3">
                            <a:lumMod val="89000"/>
                          </a:schemeClr>
                        </a:gs>
                        <a:gs pos="97000">
                          <a:schemeClr val="bg2">
                            <a:lumMod val="2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7 177</a:t>
                      </a:r>
                      <a:endParaRPr lang="pl-PL" sz="1800" b="1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bg2">
                            <a:lumMod val="50000"/>
                          </a:schemeClr>
                        </a:gs>
                        <a:gs pos="100000">
                          <a:schemeClr val="accent3">
                            <a:lumMod val="89000"/>
                          </a:schemeClr>
                        </a:gs>
                        <a:gs pos="97000">
                          <a:schemeClr val="bg2">
                            <a:lumMod val="2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831920">
                <a:tc>
                  <a:txBody>
                    <a:bodyPr/>
                    <a:lstStyle/>
                    <a:p>
                      <a:pPr algn="ctr"/>
                      <a:r>
                        <a:rPr lang="pl-PL" sz="2000" b="1" i="0" dirty="0" smtClean="0">
                          <a:solidFill>
                            <a:schemeClr val="tx1"/>
                          </a:solidFill>
                        </a:rPr>
                        <a:t>WYDATKI</a:t>
                      </a:r>
                    </a:p>
                    <a:p>
                      <a:pPr algn="ctr"/>
                      <a:r>
                        <a:rPr lang="pl-PL" sz="2000" b="1" i="0" dirty="0" smtClean="0">
                          <a:solidFill>
                            <a:schemeClr val="tx1"/>
                          </a:solidFill>
                        </a:rPr>
                        <a:t>BUDŻETOWE</a:t>
                      </a:r>
                      <a:endParaRPr lang="pl-PL" sz="20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i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147 493 697</a:t>
                      </a:r>
                      <a:endParaRPr lang="pl-PL" sz="1800" b="1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i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172 737 791</a:t>
                      </a:r>
                      <a:endParaRPr lang="pl-PL" sz="1800" b="1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i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162 057 586</a:t>
                      </a:r>
                      <a:endParaRPr lang="pl-PL" sz="1800" b="1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i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174 713 115</a:t>
                      </a:r>
                      <a:endParaRPr lang="pl-PL" sz="1800" b="1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</a:tr>
              <a:tr h="755509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800" b="1" kern="1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Wydatki na</a:t>
                      </a:r>
                    </a:p>
                    <a:p>
                      <a:pPr marL="0" algn="ctr" defTabSz="685800" rtl="0" eaLnBrk="1" latinLnBrk="0" hangingPunct="1"/>
                      <a:r>
                        <a:rPr lang="pl-PL" sz="1800" b="1" kern="1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1 mieszkańca</a:t>
                      </a:r>
                      <a:endParaRPr lang="pl-PL" sz="1800" b="1" kern="12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50000"/>
                          </a:schemeClr>
                        </a:gs>
                        <a:gs pos="100000">
                          <a:schemeClr val="accent3">
                            <a:lumMod val="89000"/>
                          </a:schemeClr>
                        </a:gs>
                        <a:gs pos="97000">
                          <a:schemeClr val="bg2">
                            <a:lumMod val="25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800" b="1" kern="1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6 063</a:t>
                      </a:r>
                      <a:endParaRPr lang="pl-PL" sz="1800" b="1" kern="12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50000"/>
                          </a:schemeClr>
                        </a:gs>
                        <a:gs pos="100000">
                          <a:schemeClr val="accent3">
                            <a:lumMod val="89000"/>
                          </a:schemeClr>
                        </a:gs>
                        <a:gs pos="97000">
                          <a:schemeClr val="bg2">
                            <a:lumMod val="25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800" b="1" kern="1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7 119</a:t>
                      </a:r>
                      <a:endParaRPr lang="pl-PL" sz="1800" b="1" kern="12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50000"/>
                          </a:schemeClr>
                        </a:gs>
                        <a:gs pos="100000">
                          <a:schemeClr val="accent3">
                            <a:lumMod val="89000"/>
                          </a:schemeClr>
                        </a:gs>
                        <a:gs pos="97000">
                          <a:schemeClr val="bg2">
                            <a:lumMod val="25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800" b="1" kern="1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6 716</a:t>
                      </a:r>
                      <a:endParaRPr lang="pl-PL" sz="1800" b="1" kern="12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50000"/>
                          </a:schemeClr>
                        </a:gs>
                        <a:gs pos="100000">
                          <a:schemeClr val="accent3">
                            <a:lumMod val="89000"/>
                          </a:schemeClr>
                        </a:gs>
                        <a:gs pos="97000">
                          <a:schemeClr val="bg2">
                            <a:lumMod val="25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800" b="1" kern="120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7 282</a:t>
                      </a:r>
                      <a:endParaRPr lang="pl-PL" sz="1800" b="1" kern="12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50000"/>
                          </a:schemeClr>
                        </a:gs>
                        <a:gs pos="100000">
                          <a:schemeClr val="accent3">
                            <a:lumMod val="89000"/>
                          </a:schemeClr>
                        </a:gs>
                        <a:gs pos="97000">
                          <a:schemeClr val="bg2">
                            <a:lumMod val="25000"/>
                          </a:schemeClr>
                        </a:gs>
                      </a:gsLst>
                      <a:lin ang="2700000" scaled="1"/>
                    </a:gradFill>
                  </a:tcPr>
                </a:tc>
              </a:tr>
              <a:tr h="1306138">
                <a:tc>
                  <a:txBody>
                    <a:bodyPr/>
                    <a:lstStyle/>
                    <a:p>
                      <a:pPr algn="ctr"/>
                      <a:r>
                        <a:rPr lang="pl-PL" sz="1600" i="1" dirty="0" smtClean="0">
                          <a:solidFill>
                            <a:schemeClr val="tx1"/>
                          </a:solidFill>
                        </a:rPr>
                        <a:t>Liczba mieszkańców w Gminie Kolbuszowa na</a:t>
                      </a:r>
                      <a:r>
                        <a:rPr lang="pl-PL" sz="1600" i="1" baseline="0" dirty="0" smtClean="0">
                          <a:solidFill>
                            <a:schemeClr val="tx1"/>
                          </a:solidFill>
                        </a:rPr>
                        <a:t> koniec roku </a:t>
                      </a:r>
                      <a:endParaRPr lang="pl-PL" sz="16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i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24 328</a:t>
                      </a:r>
                      <a:endParaRPr lang="pl-PL" sz="1600" b="1" i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i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24 263</a:t>
                      </a:r>
                      <a:endParaRPr lang="pl-PL" sz="1600" b="1" i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i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24 131</a:t>
                      </a:r>
                      <a:endParaRPr lang="pl-PL" sz="1600" b="1" i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i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23</a:t>
                      </a:r>
                      <a:r>
                        <a:rPr lang="pl-PL" sz="1600" b="1" i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991</a:t>
                      </a:r>
                      <a:endParaRPr lang="pl-PL" sz="1600" b="1" i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4696551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sp>
        <p:nvSpPr>
          <p:cNvPr id="6" name="Tytuł 2"/>
          <p:cNvSpPr>
            <a:spLocks noGrp="1"/>
          </p:cNvSpPr>
          <p:nvPr>
            <p:ph type="title"/>
          </p:nvPr>
        </p:nvSpPr>
        <p:spPr>
          <a:xfrm>
            <a:off x="395536" y="812961"/>
            <a:ext cx="8398768" cy="936104"/>
          </a:xfrm>
        </p:spPr>
        <p:txBody>
          <a:bodyPr>
            <a:normAutofit/>
          </a:bodyPr>
          <a:lstStyle/>
          <a:p>
            <a:pPr algn="ctr"/>
            <a:r>
              <a:rPr lang="pl-PL" sz="2800" dirty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Dochody i wydatki w przeliczeniu na 1 mieszkańca </a:t>
            </a:r>
            <a:br>
              <a:rPr lang="pl-PL" sz="2800" dirty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</a:br>
            <a:r>
              <a:rPr lang="pl-PL" sz="2800" dirty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w Gminie Kolbuszowa w latach </a:t>
            </a:r>
            <a:r>
              <a:rPr lang="pl-PL" sz="2800" dirty="0" smtClean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2021 </a:t>
            </a:r>
            <a:r>
              <a:rPr lang="pl-PL" sz="2800" dirty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- </a:t>
            </a:r>
            <a:r>
              <a:rPr lang="pl-PL" sz="2800" dirty="0" smtClean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2024</a:t>
            </a:r>
            <a:endParaRPr lang="pl-PL" sz="2800" dirty="0">
              <a:ln w="18415" cmpd="sng">
                <a:noFill/>
                <a:prstDash val="solid"/>
              </a:ln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8739497"/>
              </p:ext>
            </p:extLst>
          </p:nvPr>
        </p:nvGraphicFramePr>
        <p:xfrm>
          <a:off x="34147" y="1646512"/>
          <a:ext cx="8964488" cy="5068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498976996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sp>
        <p:nvSpPr>
          <p:cNvPr id="6" name="Tytuł 2"/>
          <p:cNvSpPr>
            <a:spLocks noGrp="1"/>
          </p:cNvSpPr>
          <p:nvPr>
            <p:ph type="title"/>
          </p:nvPr>
        </p:nvSpPr>
        <p:spPr>
          <a:xfrm>
            <a:off x="450194" y="441298"/>
            <a:ext cx="8229600" cy="836673"/>
          </a:xfrm>
        </p:spPr>
        <p:txBody>
          <a:bodyPr>
            <a:noAutofit/>
          </a:bodyPr>
          <a:lstStyle/>
          <a:p>
            <a:pPr algn="ctr"/>
            <a:r>
              <a:rPr lang="pl-PL" sz="2800" dirty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Zadłużenie Gminy Kolbuszowa </a:t>
            </a:r>
            <a:br>
              <a:rPr lang="pl-PL" sz="2800" dirty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</a:br>
            <a:r>
              <a:rPr lang="pl-PL" sz="2800" dirty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w latach 2021 - 2024</a:t>
            </a:r>
          </a:p>
        </p:txBody>
      </p:sp>
      <p:graphicFrame>
        <p:nvGraphicFramePr>
          <p:cNvPr id="7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264496"/>
              </p:ext>
            </p:extLst>
          </p:nvPr>
        </p:nvGraphicFramePr>
        <p:xfrm>
          <a:off x="31316" y="1317233"/>
          <a:ext cx="9069395" cy="19197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3879"/>
                <a:gridCol w="1813879"/>
                <a:gridCol w="1813879"/>
                <a:gridCol w="1813879"/>
                <a:gridCol w="1813879"/>
              </a:tblGrid>
              <a:tr h="360040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endParaRPr lang="pl-PL" sz="15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5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2021</a:t>
                      </a:r>
                      <a:endParaRPr lang="pl-PL" sz="15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5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2022</a:t>
                      </a:r>
                      <a:endParaRPr lang="pl-PL" sz="15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5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2023</a:t>
                      </a:r>
                      <a:endParaRPr lang="pl-PL" sz="15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pl-PL" sz="15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Yu Gothic Medium" panose="020B0500000000000000" pitchFamily="34" charset="-128"/>
                          <a:ea typeface="Yu Gothic Medium" panose="020B0500000000000000" pitchFamily="34" charset="-128"/>
                          <a:cs typeface="+mn-cs"/>
                        </a:rPr>
                        <a:t>2024</a:t>
                      </a:r>
                      <a:endParaRPr lang="pl-PL" sz="15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Yu Gothic Medium" panose="020B0500000000000000" pitchFamily="34" charset="-128"/>
                        <a:ea typeface="Yu Gothic Medium" panose="020B05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368724"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>
                          <a:solidFill>
                            <a:schemeClr val="tx1"/>
                          </a:solidFill>
                        </a:rPr>
                        <a:t>Łączna kwota zadłużenia na koniec roku</a:t>
                      </a:r>
                      <a:endParaRPr lang="pl-PL" sz="11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44 206 403</a:t>
                      </a:r>
                      <a:endParaRPr lang="pl-PL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49 706 403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49 706 403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55 636 303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7755"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>
                          <a:solidFill>
                            <a:schemeClr val="tx1"/>
                          </a:solidFill>
                        </a:rPr>
                        <a:t>Obsługa</a:t>
                      </a:r>
                      <a:r>
                        <a:rPr lang="pl-PL" sz="1100" b="1" baseline="0" dirty="0" smtClean="0">
                          <a:solidFill>
                            <a:schemeClr val="tx1"/>
                          </a:solidFill>
                        </a:rPr>
                        <a:t> długu gminy</a:t>
                      </a:r>
                      <a:endParaRPr lang="pl-PL" sz="11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398 379</a:t>
                      </a:r>
                      <a:endParaRPr lang="pl-PL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2 354 450</a:t>
                      </a:r>
                      <a:endParaRPr lang="pl-PL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3 116 762</a:t>
                      </a:r>
                      <a:endParaRPr lang="pl-PL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2 833 879</a:t>
                      </a:r>
                      <a:endParaRPr lang="pl-PL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8478"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>
                          <a:solidFill>
                            <a:schemeClr val="tx1"/>
                          </a:solidFill>
                        </a:rPr>
                        <a:t>Dochody ogółem</a:t>
                      </a:r>
                      <a:endParaRPr lang="pl-PL" sz="11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latin typeface="+mj-lt"/>
                        </a:rPr>
                        <a:t>147 911 515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latin typeface="+mj-lt"/>
                        </a:rPr>
                        <a:t>150 161 190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latin typeface="+mj-lt"/>
                        </a:rPr>
                        <a:t>154 808 547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latin typeface="+mj-lt"/>
                        </a:rPr>
                        <a:t>172 181 951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0730"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>
                          <a:solidFill>
                            <a:schemeClr val="tx1"/>
                          </a:solidFill>
                        </a:rPr>
                        <a:t>Wskaźnik zadłużenia do dochodów gminy</a:t>
                      </a:r>
                      <a:endParaRPr lang="pl-PL" sz="11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latin typeface="+mj-lt"/>
                        </a:rPr>
                        <a:t>29,89%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latin typeface="+mj-lt"/>
                        </a:rPr>
                        <a:t>33,10%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latin typeface="+mj-lt"/>
                        </a:rPr>
                        <a:t>32,11%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latin typeface="+mj-lt"/>
                        </a:rPr>
                        <a:t>32,31%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Wykres 7"/>
          <p:cNvGraphicFramePr/>
          <p:nvPr>
            <p:extLst>
              <p:ext uri="{D42A27DB-BD31-4B8C-83A1-F6EECF244321}">
                <p14:modId xmlns:p14="http://schemas.microsoft.com/office/powerpoint/2010/main" val="1556053034"/>
              </p:ext>
            </p:extLst>
          </p:nvPr>
        </p:nvGraphicFramePr>
        <p:xfrm>
          <a:off x="1" y="3356992"/>
          <a:ext cx="9036495" cy="3501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062714294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sp>
        <p:nvSpPr>
          <p:cNvPr id="6" name="Tytuł 3"/>
          <p:cNvSpPr txBox="1">
            <a:spLocks/>
          </p:cNvSpPr>
          <p:nvPr/>
        </p:nvSpPr>
        <p:spPr>
          <a:xfrm>
            <a:off x="190644" y="2420888"/>
            <a:ext cx="8712968" cy="15058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800" i="1" dirty="0" smtClean="0">
                <a:ln w="18415" cmpd="sng">
                  <a:noFill/>
                  <a:prstDash val="solid"/>
                </a:ln>
                <a:latin typeface="Arial Black" pitchFamily="34" charset="0"/>
                <a:ea typeface="Gungsuh" pitchFamily="18" charset="-127"/>
              </a:rPr>
              <a:t>Dziękujemy za uwagę !</a:t>
            </a:r>
            <a:endParaRPr lang="pl-PL" sz="4800" i="1" dirty="0">
              <a:ln w="18415" cmpd="sng">
                <a:noFill/>
                <a:prstDash val="solid"/>
              </a:ln>
              <a:latin typeface="Arial Black" pitchFamily="34" charset="0"/>
              <a:ea typeface="Gungsuh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08433971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97" y="143037"/>
            <a:ext cx="491817" cy="5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5714" y="143037"/>
            <a:ext cx="1481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GMINA</a:t>
            </a:r>
            <a:r>
              <a:rPr lang="pl-PL" altLang="pl-PL" sz="1100" dirty="0">
                <a:ea typeface="Times New Roman" panose="02020603050405020304" pitchFamily="18" charset="0"/>
              </a:rPr>
              <a:t/>
            </a:r>
            <a:br>
              <a:rPr lang="pl-PL" altLang="pl-PL" sz="1100" dirty="0">
                <a:ea typeface="Times New Roman" panose="02020603050405020304" pitchFamily="18" charset="0"/>
              </a:rPr>
            </a:br>
            <a:r>
              <a:rPr lang="pl-PL" altLang="pl-PL" sz="11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KOLBUSZOWA</a:t>
            </a:r>
            <a:endParaRPr lang="pl-PL" sz="1100" dirty="0"/>
          </a:p>
        </p:txBody>
      </p:sp>
      <p:graphicFrame>
        <p:nvGraphicFramePr>
          <p:cNvPr id="8" name="Symbol zastępczy zawartości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7958611"/>
              </p:ext>
            </p:extLst>
          </p:nvPr>
        </p:nvGraphicFramePr>
        <p:xfrm>
          <a:off x="91002" y="2871164"/>
          <a:ext cx="8799477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ytuł 2"/>
          <p:cNvSpPr>
            <a:spLocks noGrp="1"/>
          </p:cNvSpPr>
          <p:nvPr>
            <p:ph type="title"/>
          </p:nvPr>
        </p:nvSpPr>
        <p:spPr>
          <a:xfrm>
            <a:off x="360531" y="680875"/>
            <a:ext cx="8422935" cy="952323"/>
          </a:xfrm>
        </p:spPr>
        <p:txBody>
          <a:bodyPr>
            <a:noAutofit/>
          </a:bodyPr>
          <a:lstStyle/>
          <a:p>
            <a:pPr algn="ctr"/>
            <a:r>
              <a:rPr lang="pl-PL" sz="2800" dirty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Wykonanie budżetu Miasta i Gminy Kolbuszowa </a:t>
            </a:r>
            <a:r>
              <a:rPr lang="pl-PL" sz="2800" dirty="0" smtClean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/>
            </a:r>
            <a:br>
              <a:rPr lang="pl-PL" sz="2800" dirty="0" smtClean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</a:br>
            <a:r>
              <a:rPr lang="pl-PL" sz="2800" dirty="0" smtClean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w </a:t>
            </a:r>
            <a:r>
              <a:rPr lang="pl-PL" sz="2800" dirty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latach </a:t>
            </a:r>
            <a:r>
              <a:rPr lang="pl-PL" sz="2800" dirty="0" smtClean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2021 </a:t>
            </a:r>
            <a:r>
              <a:rPr lang="pl-PL" sz="2800" dirty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- </a:t>
            </a:r>
            <a:r>
              <a:rPr lang="pl-PL" sz="2800" dirty="0" smtClean="0">
                <a:ln w="18415" cmpd="sng">
                  <a:noFill/>
                  <a:prstDash val="solid"/>
                </a:ln>
                <a:latin typeface="Book Antiqua" panose="02040602050305030304" pitchFamily="18" charset="0"/>
                <a:cs typeface="Times New Roman" panose="02020603050405020304" pitchFamily="18" charset="0"/>
              </a:rPr>
              <a:t>2024</a:t>
            </a:r>
            <a:endParaRPr lang="pl-PL" sz="2800" dirty="0">
              <a:ln w="18415" cmpd="sng">
                <a:noFill/>
                <a:prstDash val="solid"/>
              </a:ln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4269668"/>
              </p:ext>
            </p:extLst>
          </p:nvPr>
        </p:nvGraphicFramePr>
        <p:xfrm>
          <a:off x="430538" y="1593954"/>
          <a:ext cx="8352928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910320468"/>
      </p:ext>
    </p:extLst>
  </p:cSld>
  <p:clrMapOvr>
    <a:masterClrMapping/>
  </p:clrMapOvr>
  <p:transition spd="med">
    <p:pull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30398</TotalTime>
  <Words>1536</Words>
  <Application>Microsoft Office PowerPoint</Application>
  <PresentationFormat>Pokaz na ekranie (4:3)</PresentationFormat>
  <Paragraphs>552</Paragraphs>
  <Slides>83</Slides>
  <Notes>78</Notes>
  <HiddenSlides>0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83</vt:i4>
      </vt:variant>
    </vt:vector>
  </HeadingPairs>
  <TitlesOfParts>
    <vt:vector size="94" baseType="lpstr">
      <vt:lpstr>Yu Gothic Light</vt:lpstr>
      <vt:lpstr>Yu Gothic Medium</vt:lpstr>
      <vt:lpstr>Arial</vt:lpstr>
      <vt:lpstr>Arial Black</vt:lpstr>
      <vt:lpstr>Book Antiqua</vt:lpstr>
      <vt:lpstr>Calibri</vt:lpstr>
      <vt:lpstr>Calibri Light</vt:lpstr>
      <vt:lpstr>Gungsuh</vt:lpstr>
      <vt:lpstr>Times New Roman</vt:lpstr>
      <vt:lpstr>Titillium Web</vt:lpstr>
      <vt:lpstr>Motyw pakietu Office</vt:lpstr>
      <vt:lpstr>    Wykonanie budżetu  Miasta i Gminy Kolbuszowa</vt:lpstr>
      <vt:lpstr>Realizacja budżetu w 2024 roku</vt:lpstr>
      <vt:lpstr> GMINA KOLBUSZOWA  </vt:lpstr>
      <vt:lpstr>Dochody bieżące w latach 2021 - 2024</vt:lpstr>
      <vt:lpstr>Prezentacja programu PowerPoint</vt:lpstr>
      <vt:lpstr>Prezentacja programu PowerPoint</vt:lpstr>
      <vt:lpstr>Wykonanie budżetu Miasta i Gminy Kolbuszowa w 2024 roku</vt:lpstr>
      <vt:lpstr>Wykonanie budżetu Miasta i Gminy Kolbuszowa  w latach 2021 - 2024</vt:lpstr>
      <vt:lpstr>Wykonanie budżetu Miasta i Gminy Kolbuszowa  w latach 2021 - 2024</vt:lpstr>
      <vt:lpstr>Przychody budżetowe w latach 2021 - 2024</vt:lpstr>
      <vt:lpstr>Rozchody budżetowe w latach 2021 - 2024</vt:lpstr>
      <vt:lpstr>Wolne środki z lat ubiegłych  w latach 2021 - 2024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Dochody i wydatki w przeliczeniu na 1 mieszkańca  w Gminie Kolbuszowa w latach 2021 - 2024</vt:lpstr>
      <vt:lpstr>Dochody i wydatki w przeliczeniu na 1 mieszkańca  w Gminie Kolbuszowa w latach 2021 - 2024</vt:lpstr>
      <vt:lpstr>Zadłużenie Gminy Kolbuszowa  w latach 2021 - 2024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Analiza z wykonania budżetu Miasta i Gminy Kolbuszowa</dc:title>
  <dc:creator>Pracownik</dc:creator>
  <cp:lastModifiedBy>Monika Malinowska</cp:lastModifiedBy>
  <cp:revision>3845</cp:revision>
  <cp:lastPrinted>2019-04-24T10:12:17Z</cp:lastPrinted>
  <dcterms:created xsi:type="dcterms:W3CDTF">2010-08-23T12:06:11Z</dcterms:created>
  <dcterms:modified xsi:type="dcterms:W3CDTF">2025-05-13T08:07:43Z</dcterms:modified>
</cp:coreProperties>
</file>